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12192000"/>
  <p:notesSz cx="6858000" cy="9144000"/>
  <p:embeddedFontLst>
    <p:embeddedFont>
      <p:font typeface="Play"/>
      <p:regular r:id="rId12"/>
      <p:bold r:id="rId13"/>
    </p:embeddedFont>
    <p:embeddedFont>
      <p:font typeface="Roboto"/>
      <p:regular r:id="rId14"/>
      <p:bold r:id="rId15"/>
      <p:italic r:id="rId16"/>
      <p:boldItalic r:id="rId17"/>
    </p:embeddedFont>
    <p:embeddedFont>
      <p:font typeface="Poppins"/>
      <p:regular r:id="rId18"/>
      <p:bold r:id="rId19"/>
      <p:italic r:id="rId20"/>
      <p:boldItalic r:id="rId21"/>
    </p:embeddedFont>
    <p:embeddedFont>
      <p:font typeface="Kanit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6" roundtripDataSignature="AMtx7mg/WteHFRan5ZB/IjwPMHKS5ckS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231376F-1A61-4331-BE09-AF3FB8E880B9}">
  <a:tblStyle styleId="{7231376F-1A61-4331-BE09-AF3FB8E880B9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7E9EC"/>
          </a:solidFill>
        </a:fill>
      </a:tcStyle>
    </a:wholeTbl>
    <a:band1H>
      <a:tcTxStyle/>
      <a:tcStyle>
        <a:fill>
          <a:solidFill>
            <a:srgbClr val="CAD1D8"/>
          </a:solidFill>
        </a:fill>
      </a:tcStyle>
    </a:band1H>
    <a:band2H>
      <a:tcTxStyle/>
    </a:band2H>
    <a:band1V>
      <a:tcTxStyle/>
      <a:tcStyle>
        <a:fill>
          <a:solidFill>
            <a:srgbClr val="CAD1D8"/>
          </a:solidFill>
        </a:fill>
      </a:tcStyle>
    </a:band1V>
    <a:band2V>
      <a:tcTxStyle/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  <a:tblStyle styleId="{68E4AE11-33F8-4378-90B8-89F55E931186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oppins-italic.fntdata"/><Relationship Id="rId22" Type="http://schemas.openxmlformats.org/officeDocument/2006/relationships/font" Target="fonts/Kanit-regular.fntdata"/><Relationship Id="rId21" Type="http://schemas.openxmlformats.org/officeDocument/2006/relationships/font" Target="fonts/Poppins-boldItalic.fntdata"/><Relationship Id="rId24" Type="http://schemas.openxmlformats.org/officeDocument/2006/relationships/font" Target="fonts/Kanit-italic.fntdata"/><Relationship Id="rId23" Type="http://schemas.openxmlformats.org/officeDocument/2006/relationships/font" Target="fonts/Kanit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customschemas.google.com/relationships/presentationmetadata" Target="metadata"/><Relationship Id="rId25" Type="http://schemas.openxmlformats.org/officeDocument/2006/relationships/font" Target="fonts/Kani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Play-bold.fntdata"/><Relationship Id="rId12" Type="http://schemas.openxmlformats.org/officeDocument/2006/relationships/font" Target="fonts/Play-regular.fntdata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19" Type="http://schemas.openxmlformats.org/officeDocument/2006/relationships/font" Target="fonts/Poppins-bold.fntdata"/><Relationship Id="rId18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hu-HU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négy slide kitöltése során kérjük, mutassa be a projekt azon kulcselemeit, amelyek a PoC pályázat szempontjából relevánsak.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Az adatlap kitöltését követően javasolt a legfontosabb tartalmi elemek átemelése a slide-okba.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Kérjük, hogy az alap struktúra és a slide-ok száma (összesen négy slide, a megadott sorrendben) változatlan maradjon, ugyanakkor a tartalom a projekt sajátosságaihoz igazítható.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négy slide kitöltése során kérjük, mutassa be a projekt azon kulcselemeit, amelyek a PoC pályázat szempontjából relevánsak.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Az adatlap kitöltését követően javasolt a legfontosabb tartalmi elemek átemelése a slide-okba.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Kérjük, hogy az alap struktúra és a slide-ok száma (összesen négy slide, a megadott sorrendben) változatlan maradjon, ugyanakkor a tartalom a projekt sajátosságaihoz igazítható.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d3f82c631e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g3d3f82c631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négy slide kitöltése során kérjük, mutassa be a projekt azon kulcselemeit, amelyek a PoC pályázat szempontjából relevánsak.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Az adatlap kitöltését követően javasolt a legfontosabb tartalmi elemek átemelése a slide-okba.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Kérjük, hogy az alap struktúra és a slide-ok száma (összesen négy slide, a megadott sorrendben) változatlan maradjon, ugyanakkor a tartalom a projekt sajátosságaihoz igazítható.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100"/>
              <a:t>Mi a Proof of Concept projekt célja és jelenlegi állapota? Milyen eredményeket ért el eddig a projekt? Milyen célokat tűzött ki a csapat a projekt következő szakaszára, és milyen módon tervezi ezek elérését?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100"/>
              <a:t>(Például: egy konkrét validációs eljárás meghatározott módon történő megvalósítása, amely várhatóan az alábbi eredményekhez vezet…)</a:t>
            </a:r>
            <a:endParaRPr sz="11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táblázat tartalmazza a projektköltségvetésben szereplő mérföldköveket és a hozzájuk kapcsolódó költségtételeket. Legyen összhangban a projekt céljaival. Határozza meg az időtávot és a mérföldkövek határidejét.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dia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ép képaláírással" type="picTx">
  <p:cSld name="PICTURE_WITH_CAPTION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 és függőleges szöveg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üggőleges cím és szöveg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 only 2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b="0" i="0" sz="1333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  <p:sp>
        <p:nvSpPr>
          <p:cNvPr id="23" name="Google Shape;23;p8"/>
          <p:cNvSpPr txBox="1"/>
          <p:nvPr>
            <p:ph idx="1" type="subTitle"/>
          </p:nvPr>
        </p:nvSpPr>
        <p:spPr>
          <a:xfrm>
            <a:off x="4442367" y="6165139"/>
            <a:ext cx="33072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9pPr>
          </a:lstStyle>
          <a:p/>
        </p:txBody>
      </p:sp>
      <p:sp>
        <p:nvSpPr>
          <p:cNvPr id="24" name="Google Shape;24;p8"/>
          <p:cNvSpPr txBox="1"/>
          <p:nvPr>
            <p:ph idx="2" type="subTitle"/>
          </p:nvPr>
        </p:nvSpPr>
        <p:spPr>
          <a:xfrm>
            <a:off x="9777233" y="6165139"/>
            <a:ext cx="14640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9pPr>
          </a:lstStyle>
          <a:p/>
        </p:txBody>
      </p:sp>
      <p:sp>
        <p:nvSpPr>
          <p:cNvPr id="25" name="Google Shape;25;p8"/>
          <p:cNvSpPr txBox="1"/>
          <p:nvPr>
            <p:ph type="title"/>
          </p:nvPr>
        </p:nvSpPr>
        <p:spPr>
          <a:xfrm>
            <a:off x="950767" y="719200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ím és tartalom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zakaszfejléc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tartalomrész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Összehasonlítás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1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sak cím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Üres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rtalomrész képaláírással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p1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7" name="Google Shape;6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 txBox="1"/>
          <p:nvPr/>
        </p:nvSpPr>
        <p:spPr>
          <a:xfrm>
            <a:off x="2734350" y="2250516"/>
            <a:ext cx="6723300" cy="2356968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r>
              <a:rPr b="1" lang="hu-HU" sz="50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TF </a:t>
            </a:r>
            <a:r>
              <a:rPr b="1" i="0" lang="hu-HU" sz="5000" u="none" cap="none" strike="noStrike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Proof of Concept</a:t>
            </a:r>
            <a:endParaRPr b="1" i="0" sz="5000" u="none" cap="none" strike="noStrike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r>
              <a:t/>
            </a:r>
            <a:endParaRPr b="1" i="0" sz="2400" u="none" cap="none" strike="noStrike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r>
              <a:rPr lang="hu-HU" sz="50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Prezentációs sablon</a:t>
            </a:r>
            <a:endParaRPr sz="50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600">
                <a:solidFill>
                  <a:srgbClr val="E69138"/>
                </a:solidFill>
                <a:latin typeface="Kanit"/>
                <a:ea typeface="Kanit"/>
                <a:cs typeface="Kanit"/>
                <a:sym typeface="Kanit"/>
              </a:rPr>
              <a:t>ℹ️ Kitöltési útmutató a lábjegyzetben!</a:t>
            </a:r>
            <a:endParaRPr b="1" sz="1600">
              <a:solidFill>
                <a:srgbClr val="E69138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r>
              <a:t/>
            </a:r>
            <a:endParaRPr sz="50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3917083" y="4914900"/>
            <a:ext cx="4357833" cy="578471"/>
          </a:xfrm>
          <a:prstGeom prst="rect">
            <a:avLst/>
          </a:prstGeom>
          <a:solidFill>
            <a:srgbClr val="F1C23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hu-HU" sz="2000">
                <a:solidFill>
                  <a:schemeClr val="lt1"/>
                </a:solidFill>
                <a:highlight>
                  <a:srgbClr val="F1C232"/>
                </a:highlight>
                <a:latin typeface="Twentieth Century"/>
                <a:ea typeface="Twentieth Century"/>
                <a:cs typeface="Twentieth Century"/>
                <a:sym typeface="Twentieth Century"/>
              </a:rPr>
              <a:t>Projekt neve</a:t>
            </a:r>
            <a:endParaRPr b="1" sz="1600">
              <a:solidFill>
                <a:schemeClr val="lt1"/>
              </a:solidFill>
              <a:highlight>
                <a:srgbClr val="F1C232"/>
              </a:highlight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/>
          <p:nvPr>
            <p:ph idx="12" type="sldNum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" name="Google Shape;100;p2"/>
          <p:cNvSpPr txBox="1"/>
          <p:nvPr>
            <p:ph type="title"/>
          </p:nvPr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b="1" lang="hu-HU" sz="36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Projekt áttekintése</a:t>
            </a:r>
            <a:endParaRPr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graphicFrame>
        <p:nvGraphicFramePr>
          <p:cNvPr id="101" name="Google Shape;101;p2"/>
          <p:cNvGraphicFramePr/>
          <p:nvPr/>
        </p:nvGraphicFramePr>
        <p:xfrm>
          <a:off x="950767" y="2713703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{7231376F-1A61-4331-BE09-AF3FB8E880B9}</a:tableStyleId>
              </a:tblPr>
              <a:tblGrid>
                <a:gridCol w="2033650"/>
                <a:gridCol w="2033650"/>
                <a:gridCol w="2033650"/>
              </a:tblGrid>
              <a:tr h="3796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Név</a:t>
                      </a:r>
                      <a:endParaRPr sz="1600" u="none" cap="none" strike="noStrike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Pozíció</a:t>
                      </a:r>
                      <a:endParaRPr sz="1600" u="none" cap="none" strike="noStrike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Szerepkör</a:t>
                      </a:r>
                      <a:endParaRPr sz="1600" u="none" cap="none" strike="noStrike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</a:tr>
              <a:tr h="6829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 u="none" cap="none" strike="noStrike">
                        <a:highlight>
                          <a:srgbClr val="FFE599"/>
                        </a:highlight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 u="none" cap="none" strike="noStrike">
                        <a:highlight>
                          <a:srgbClr val="FFE599"/>
                        </a:highlight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highlight>
                          <a:srgbClr val="FFE599"/>
                        </a:highlight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829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4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829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4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829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4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02" name="Google Shape;102;p2"/>
          <p:cNvSpPr/>
          <p:nvPr/>
        </p:nvSpPr>
        <p:spPr>
          <a:xfrm>
            <a:off x="950767" y="1489525"/>
            <a:ext cx="6100922" cy="1047198"/>
          </a:xfrm>
          <a:prstGeom prst="roundRect">
            <a:avLst>
              <a:gd fmla="val 9361" name="adj"/>
            </a:avLst>
          </a:prstGeom>
          <a:noFill/>
          <a:ln cap="flat" cmpd="sng" w="9525">
            <a:solidFill>
              <a:srgbClr val="E691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Fogalmazza meg a projektet és az értékajánlatot 1–2 könnyen érthető, ugyanakkor összetett mondatban.</a:t>
            </a:r>
            <a:endParaRPr i="0" sz="1400" u="none" cap="none" strike="noStrike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950767" y="954158"/>
            <a:ext cx="10290299" cy="374480"/>
          </a:xfrm>
          <a:prstGeom prst="rect">
            <a:avLst/>
          </a:prstGeom>
          <a:solidFill>
            <a:srgbClr val="282F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hu-HU" sz="1800">
                <a:solidFill>
                  <a:schemeClr val="lt1"/>
                </a:solidFill>
                <a:latin typeface="Kanit"/>
                <a:ea typeface="Kanit"/>
                <a:cs typeface="Kanit"/>
                <a:sym typeface="Kanit"/>
              </a:rPr>
              <a:t>Projekt neve</a:t>
            </a:r>
            <a:endParaRPr b="1" sz="1400">
              <a:solidFill>
                <a:schemeClr val="lt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7379167" y="1489525"/>
            <a:ext cx="3861900" cy="4335716"/>
          </a:xfrm>
          <a:prstGeom prst="roundRect">
            <a:avLst>
              <a:gd fmla="val 5552" name="adj"/>
            </a:avLst>
          </a:prstGeom>
          <a:noFill/>
          <a:ln cap="flat" cmpd="sng" w="9525">
            <a:solidFill>
              <a:srgbClr val="F6B2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Milyen konkrét problémát old meg a projekt, és azt jelenleg hogyan kezelik?</a:t>
            </a:r>
            <a:endParaRPr b="1"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Mi az innováció a megoldásban – mi benne az új, jobb vagy egyedi?</a:t>
            </a:r>
            <a:endParaRPr b="1"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Kik lesznek a végfelhasználók, és kik a döntéshozók a beszerzés során?</a:t>
            </a:r>
            <a:endParaRPr b="1"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d3f82c631e_0_0"/>
          <p:cNvSpPr txBox="1"/>
          <p:nvPr>
            <p:ph idx="12" type="sldNum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0" name="Google Shape;110;g3d3f82c631e_0_0"/>
          <p:cNvSpPr txBox="1"/>
          <p:nvPr>
            <p:ph type="title"/>
          </p:nvPr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b="1" lang="hu-HU" sz="36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Projekt áttekintése</a:t>
            </a:r>
            <a:endParaRPr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1" name="Google Shape;111;g3d3f82c631e_0_0"/>
          <p:cNvSpPr/>
          <p:nvPr/>
        </p:nvSpPr>
        <p:spPr>
          <a:xfrm>
            <a:off x="950780" y="1489525"/>
            <a:ext cx="10290300" cy="4665900"/>
          </a:xfrm>
          <a:prstGeom prst="roundRect">
            <a:avLst>
              <a:gd fmla="val 9361" name="adj"/>
            </a:avLst>
          </a:prstGeom>
          <a:noFill/>
          <a:ln cap="flat" cmpd="sng" w="9525">
            <a:solidFill>
              <a:srgbClr val="E691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Jelölje meg a TRL szintjét a koncepciónak és támassza alá: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2 – Alkalmazási koncepció megfogalmazva, gyakorlati teszt még nincs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3 – A technológiai koncepció kísérleti vagy analitikus módon igazolt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4 – Laboratóriumi környezetben validált technológia vagy módszer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5 – Prototípus vagy módszer releváns (valósághoz közeli) környezetben tesztelve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6 – Működő prototípus demonstrálva releváns környezetben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2" name="Google Shape;112;g3d3f82c631e_0_0"/>
          <p:cNvSpPr/>
          <p:nvPr/>
        </p:nvSpPr>
        <p:spPr>
          <a:xfrm>
            <a:off x="950767" y="954158"/>
            <a:ext cx="10290300" cy="374400"/>
          </a:xfrm>
          <a:prstGeom prst="rect">
            <a:avLst/>
          </a:prstGeom>
          <a:solidFill>
            <a:srgbClr val="282F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hu-HU" sz="1800">
                <a:solidFill>
                  <a:schemeClr val="lt1"/>
                </a:solidFill>
                <a:latin typeface="Kanit"/>
                <a:ea typeface="Kanit"/>
                <a:cs typeface="Kanit"/>
                <a:sym typeface="Kanit"/>
              </a:rPr>
              <a:t>TRL szint</a:t>
            </a:r>
            <a:endParaRPr b="1" sz="1400">
              <a:solidFill>
                <a:schemeClr val="lt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"/>
          <p:cNvSpPr txBox="1"/>
          <p:nvPr>
            <p:ph idx="12" type="sldNum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" name="Google Shape;118;p3"/>
          <p:cNvSpPr/>
          <p:nvPr/>
        </p:nvSpPr>
        <p:spPr>
          <a:xfrm>
            <a:off x="950767" y="1179870"/>
            <a:ext cx="10212533" cy="4601497"/>
          </a:xfrm>
          <a:prstGeom prst="roundRect">
            <a:avLst>
              <a:gd fmla="val 4642" name="adj"/>
            </a:avLst>
          </a:prstGeom>
          <a:solidFill>
            <a:schemeClr val="lt1"/>
          </a:solidFill>
          <a:ln cap="flat" cmpd="sng" w="19050">
            <a:solidFill>
              <a:srgbClr val="EE9B4D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Validáció: … (a választott hasznosítási út mentén)</a:t>
            </a:r>
            <a:endParaRPr b="1"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Elkészült:</a:t>
            </a:r>
            <a:b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 (tényszerű eredmények, pl. bevont páciensek száma, bejegyzett IP-jogok, megszerzett tanúsítványok)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Folyamatban:</a:t>
            </a:r>
            <a:b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 (a csapat által jelenleg tesztelt hipotézis/komponens, eddigi eredmények, várható befejezési dátum)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Tervezett:</a:t>
            </a:r>
            <a:br>
              <a:rPr b="1"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 (a következő validációs lépések, ezek várható eredménye/hozadéka – pl. tanúsítvány, pályázati forrás –, becsült költség, határidő és finanszírozási forrás)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r>
              <a:t/>
            </a:r>
            <a:endParaRPr b="1" sz="20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b="1" lang="hu-HU" sz="3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PoC célja</a:t>
            </a:r>
            <a:endParaRPr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 txBox="1"/>
          <p:nvPr>
            <p:ph idx="12" type="sldNum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</a:rPr>
              <a:t>‹#›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25" name="Google Shape;125;p4"/>
          <p:cNvSpPr/>
          <p:nvPr/>
        </p:nvSpPr>
        <p:spPr>
          <a:xfrm>
            <a:off x="950775" y="1085706"/>
            <a:ext cx="3993000" cy="4401900"/>
          </a:xfrm>
          <a:prstGeom prst="roundRect">
            <a:avLst>
              <a:gd fmla="val 92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2000"/>
              <a:buFont typeface="Roboto"/>
              <a:buNone/>
            </a:pPr>
            <a:r>
              <a:rPr b="1" lang="hu-HU" sz="22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Hasznosítási terv</a:t>
            </a:r>
            <a:endParaRPr b="1" sz="22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1" sz="17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Mikor és milyen módon tervezi az innováció monetizálását?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 a termékvízió? Terveznek új termékeket vagy szolgáltatásokat hozzáadni?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A szellemi tulajdont (IP) gyártás keretében hasznosítják, vagy licencelni tervezik?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 az üzleti modell? (B2B, B2C, B2G – értékesítés darabszám alapon, előfizetés, IP-licencelés, felvásárlás)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Milyen partnerek szükségesek a projekt sikeréhez?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" name="Google Shape;126;p4"/>
          <p:cNvSpPr/>
          <p:nvPr/>
        </p:nvSpPr>
        <p:spPr>
          <a:xfrm>
            <a:off x="5234875" y="1085706"/>
            <a:ext cx="6006300" cy="4401900"/>
          </a:xfrm>
          <a:prstGeom prst="roundRect">
            <a:avLst>
              <a:gd fmla="val 9291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2000"/>
              <a:buFont typeface="Roboto"/>
              <a:buNone/>
            </a:pPr>
            <a:r>
              <a:rPr b="1" lang="hu-HU" sz="21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Piaci potenciál (az összeget jelöld sárgával)</a:t>
            </a:r>
            <a:endParaRPr b="1" sz="21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Várható vállalatérték exit esetén / éves licencbevétel X éven belül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r>
              <a:rPr b="1" lang="hu-HU" sz="19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Feltételezések</a:t>
            </a:r>
            <a:endParaRPr b="1"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155699" marR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Mely piacon fog működni a vállalat, mekkora a piac mérete és mekkora piaci részesedés várható?</a:t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155699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155699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Mekkora volt a célpiacon felvásárolt vállalatok életkora, árbevétele és értékeltsége?</a:t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155699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155699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Kik lehetnek a potenciális felvásárlók?</a:t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" name="Google Shape;127;p4"/>
          <p:cNvSpPr txBox="1"/>
          <p:nvPr/>
        </p:nvSpPr>
        <p:spPr>
          <a:xfrm>
            <a:off x="6883150" y="2567141"/>
            <a:ext cx="1267500" cy="410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67"/>
              <a:buFont typeface="Twentieth Century"/>
              <a:buNone/>
            </a:pPr>
            <a:r>
              <a:rPr lang="hu-HU" sz="1567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€1 - €10mn</a:t>
            </a:r>
            <a:endParaRPr sz="1567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28" name="Google Shape;128;p4"/>
          <p:cNvSpPr txBox="1"/>
          <p:nvPr/>
        </p:nvSpPr>
        <p:spPr>
          <a:xfrm>
            <a:off x="8372996" y="2567141"/>
            <a:ext cx="1267500" cy="410100"/>
          </a:xfrm>
          <a:prstGeom prst="rect">
            <a:avLst/>
          </a:prstGeom>
          <a:solidFill>
            <a:srgbClr val="F6B26B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67"/>
              <a:buFont typeface="Twentieth Century"/>
              <a:buNone/>
            </a:pPr>
            <a:r>
              <a:rPr b="1" lang="hu-HU" sz="1567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€10- €100mn</a:t>
            </a:r>
            <a:endParaRPr b="1" sz="1567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29" name="Google Shape;129;p4"/>
          <p:cNvSpPr txBox="1"/>
          <p:nvPr/>
        </p:nvSpPr>
        <p:spPr>
          <a:xfrm>
            <a:off x="9862843" y="2567141"/>
            <a:ext cx="1267500" cy="410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67"/>
              <a:buFont typeface="Twentieth Century"/>
              <a:buNone/>
            </a:pPr>
            <a:r>
              <a:rPr lang="hu-HU" sz="1567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€100mn+</a:t>
            </a:r>
            <a:endParaRPr sz="1567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30" name="Google Shape;130;p4"/>
          <p:cNvSpPr txBox="1"/>
          <p:nvPr/>
        </p:nvSpPr>
        <p:spPr>
          <a:xfrm>
            <a:off x="5393300" y="2567141"/>
            <a:ext cx="1267500" cy="410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67"/>
              <a:buFont typeface="Twentieth Century"/>
              <a:buNone/>
            </a:pPr>
            <a:r>
              <a:rPr lang="hu-HU" sz="1567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&gt; €1mn</a:t>
            </a:r>
            <a:endParaRPr sz="1567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31" name="Google Shape;131;p4"/>
          <p:cNvSpPr txBox="1"/>
          <p:nvPr/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b="1" lang="hu-HU" sz="36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Hasznosítás</a:t>
            </a:r>
            <a:endParaRPr b="1" sz="36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"/>
          <p:cNvSpPr txBox="1"/>
          <p:nvPr>
            <p:ph idx="12" type="sldNum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37" name="Google Shape;137;p5"/>
          <p:cNvGraphicFramePr/>
          <p:nvPr/>
        </p:nvGraphicFramePr>
        <p:xfrm>
          <a:off x="811068" y="138634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{68E4AE11-33F8-4378-90B8-89F55E931186}</a:tableStyleId>
              </a:tblPr>
              <a:tblGrid>
                <a:gridCol w="1457175"/>
                <a:gridCol w="2262175"/>
                <a:gridCol w="2262175"/>
                <a:gridCol w="2262175"/>
                <a:gridCol w="2262175"/>
              </a:tblGrid>
              <a:tr h="393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b="1" sz="1500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500"/>
                        <a:buFont typeface="Roboto"/>
                        <a:buNone/>
                      </a:pPr>
                      <a:r>
                        <a:rPr b="1" lang="hu-HU" sz="15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 – első félév</a:t>
                      </a:r>
                      <a:endParaRPr b="1" i="0" sz="1500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500"/>
                        <a:buFont typeface="Roboto"/>
                        <a:buNone/>
                      </a:pPr>
                      <a:r>
                        <a:rPr b="1" lang="hu-HU" sz="15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hu-HU" sz="15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hu-HU" sz="15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</a:tr>
              <a:tr h="931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Roboto"/>
                        <a:buNone/>
                      </a:pPr>
                      <a:r>
                        <a:rPr lang="hu-HU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PoC mérföldkő leírása</a:t>
                      </a:r>
                      <a:endParaRPr sz="1400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AAABBBCCC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 sz="1400"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317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Roboto"/>
                        <a:buNone/>
                      </a:pPr>
                      <a:r>
                        <a:rPr lang="hu-HU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Finanszírozási igény és típusok</a:t>
                      </a:r>
                      <a:endParaRPr sz="1400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2060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82F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38" name="Google Shape;138;p5"/>
          <p:cNvSpPr/>
          <p:nvPr/>
        </p:nvSpPr>
        <p:spPr>
          <a:xfrm>
            <a:off x="1015137" y="4031275"/>
            <a:ext cx="10161725" cy="1502784"/>
          </a:xfrm>
          <a:prstGeom prst="roundRect">
            <a:avLst>
              <a:gd fmla="val 92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hu-HU" sz="21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Finanszírozási igény és típusok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hu-HU" sz="18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Szabályozási / tanúsítási stratégia: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hu-HU" sz="18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Szellemi tulajdonvédelmi stratégia: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hu-HU" sz="18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Hosszú távú finanszírozási stratégia: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indent="0" lvl="0" marL="0" marR="0" rtl="0" algn="ctr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9" name="Google Shape;139;p5"/>
          <p:cNvSpPr txBox="1"/>
          <p:nvPr/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b="1" lang="hu-HU" sz="3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Üzemezés és mérföldkövek</a:t>
            </a:r>
            <a:endParaRPr b="1" sz="3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-téma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2025-10-16T12:36:36Z</dcterms:created>
  <dc:creator>gerencser.dorka@tf.hu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0x0101009631221B1B4F6346A1D81A383C5E138E</vt:lpwstr>
  </property>
  <property fmtid="{D5CDD505-2E9C-101B-9397-08002B2CF9AE}" pid="3" name="MediaServiceImageTags">
    <vt:lpwstr/>
  </property>
</Properties>
</file>