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sldIdLst>
    <p:sldId id="264" r:id="rId3"/>
    <p:sldId id="265" r:id="rId4"/>
    <p:sldId id="281" r:id="rId5"/>
    <p:sldId id="266" r:id="rId6"/>
    <p:sldId id="267" r:id="rId7"/>
    <p:sldId id="263" r:id="rId8"/>
    <p:sldId id="287" r:id="rId9"/>
    <p:sldId id="282" r:id="rId10"/>
    <p:sldId id="275" r:id="rId11"/>
    <p:sldId id="276" r:id="rId12"/>
    <p:sldId id="283" r:id="rId13"/>
    <p:sldId id="268" r:id="rId14"/>
    <p:sldId id="280" r:id="rId15"/>
    <p:sldId id="277" r:id="rId16"/>
    <p:sldId id="292" r:id="rId17"/>
    <p:sldId id="273" r:id="rId18"/>
    <p:sldId id="270" r:id="rId19"/>
    <p:sldId id="289" r:id="rId20"/>
    <p:sldId id="272" r:id="rId21"/>
    <p:sldId id="271" r:id="rId22"/>
    <p:sldId id="261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20628"/>
    <a:srgbClr val="040A44"/>
    <a:srgbClr val="050E5F"/>
    <a:srgbClr val="0216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 i="1"/>
                </a:pPr>
                <a:endParaRPr lang="hu-HU"/>
              </a:p>
            </c:txPr>
            <c:dLblPos val="outEnd"/>
            <c:showVal val="1"/>
          </c:dLbls>
          <c:cat>
            <c:multiLvlStrRef>
              <c:f>Munka1!$B$2:$G$3</c:f>
              <c:multiLvlStrCache>
                <c:ptCount val="6"/>
                <c:lvl>
                  <c:pt idx="0">
                    <c:v>snatch</c:v>
                  </c:pt>
                  <c:pt idx="1">
                    <c:v>clean</c:v>
                  </c:pt>
                  <c:pt idx="2">
                    <c:v>snatch</c:v>
                  </c:pt>
                  <c:pt idx="3">
                    <c:v>clean</c:v>
                  </c:pt>
                  <c:pt idx="4">
                    <c:v>IC </c:v>
                  </c:pt>
                  <c:pt idx="5">
                    <c:v>ECC</c:v>
                  </c:pt>
                </c:lvl>
                <c:lvl>
                  <c:pt idx="0">
                    <c:v>1st pull</c:v>
                  </c:pt>
                  <c:pt idx="2">
                    <c:v>2nd pull</c:v>
                  </c:pt>
                  <c:pt idx="4">
                    <c:v>jerk</c:v>
                  </c:pt>
                </c:lvl>
              </c:multiLvlStrCache>
            </c:multiLvlStrRef>
          </c:cat>
          <c:val>
            <c:numRef>
              <c:f>Munka1!$B$4:$G$4</c:f>
              <c:numCache>
                <c:formatCode>General</c:formatCode>
                <c:ptCount val="6"/>
                <c:pt idx="0">
                  <c:v>74.900000000000006</c:v>
                </c:pt>
                <c:pt idx="1">
                  <c:v>85.8</c:v>
                </c:pt>
                <c:pt idx="2">
                  <c:v>52.6</c:v>
                </c:pt>
                <c:pt idx="3">
                  <c:v>60.3</c:v>
                </c:pt>
                <c:pt idx="4">
                  <c:v>59.7</c:v>
                </c:pt>
                <c:pt idx="5">
                  <c:v>42.6</c:v>
                </c:pt>
              </c:numCache>
            </c:numRef>
          </c:val>
        </c:ser>
        <c:axId val="149272064"/>
        <c:axId val="149273600"/>
      </c:barChart>
      <c:catAx>
        <c:axId val="149272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hu-HU"/>
          </a:p>
        </c:txPr>
        <c:crossAx val="149273600"/>
        <c:crosses val="autoZero"/>
        <c:auto val="1"/>
        <c:lblAlgn val="ctr"/>
        <c:lblOffset val="100"/>
      </c:catAx>
      <c:valAx>
        <c:axId val="1492736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IC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hu-HU"/>
          </a:p>
        </c:txPr>
        <c:crossAx val="14927206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BC81A-DFED-4306-B29D-1430A916912F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9D311-C362-4654-87CB-23A23394B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9D311-C362-4654-87CB-23A23394BE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6EF050C-B986-45D7-966C-CB64073B1D4D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B5F293-879E-49C8-B684-FC19B8C1BF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hart" Target="../charts/chart1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Videos\izomer&#337;,%20weight%20lift\Chelsea%20Kyle%20max%20snatch%20-%20YouTube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ihanyi%20J&#243;zsef\Documents\powerpoint\anim&#225;ci&#243;k,%20filmek\filmanim&#225;ci&#243;\filmanim&#225;ci&#243;\Filmek\013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ihanyi%20J&#243;zsef\Documents\powerpoint\anim&#225;ci&#243;k,%20filmek\anim&#225;ci&#243;k\F-Vsarc.m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126876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Significance of intensity in weight lifting and explosive strength training</a:t>
            </a:r>
            <a:endParaRPr lang="en-US" sz="3200" b="1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699792" y="299695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József Tihanyi</a:t>
            </a:r>
            <a:endParaRPr lang="en-US" sz="2800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7704" y="522920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Bratislava. 10/30/2011</a:t>
            </a:r>
            <a:endParaRPr lang="en-US" sz="2400" b="1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23728" y="364502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Semmelweis University,</a:t>
            </a:r>
          </a:p>
          <a:p>
            <a:pPr algn="ctr"/>
            <a:r>
              <a:rPr lang="hu-HU" dirty="0" smtClean="0"/>
              <a:t> </a:t>
            </a:r>
            <a:r>
              <a:rPr lang="hu-HU" dirty="0" err="1" smtClean="0"/>
              <a:t>Faculty</a:t>
            </a:r>
            <a:r>
              <a:rPr lang="hu-HU" dirty="0" smtClean="0"/>
              <a:t> of PE and Sport </a:t>
            </a:r>
            <a:r>
              <a:rPr lang="hu-HU" dirty="0" err="1" smtClean="0"/>
              <a:t>Sciece</a:t>
            </a:r>
            <a:r>
              <a:rPr lang="hu-HU" dirty="0" smtClean="0"/>
              <a:t>,</a:t>
            </a:r>
          </a:p>
          <a:p>
            <a:pPr algn="ctr"/>
            <a:r>
              <a:rPr lang="hu-HU" dirty="0" smtClean="0"/>
              <a:t> </a:t>
            </a:r>
            <a:r>
              <a:rPr lang="hu-HU" dirty="0" err="1" smtClean="0"/>
              <a:t>Dept</a:t>
            </a:r>
            <a:r>
              <a:rPr lang="hu-HU" dirty="0" smtClean="0"/>
              <a:t>. </a:t>
            </a:r>
            <a:r>
              <a:rPr lang="hu-HU" dirty="0" err="1" smtClean="0"/>
              <a:t>Biomechanics</a:t>
            </a:r>
            <a:r>
              <a:rPr lang="hu-HU" dirty="0" smtClean="0"/>
              <a:t>, </a:t>
            </a:r>
            <a:r>
              <a:rPr lang="hu-HU" dirty="0" err="1" smtClean="0"/>
              <a:t>Kinesiology</a:t>
            </a:r>
            <a:r>
              <a:rPr lang="hu-HU" dirty="0" smtClean="0"/>
              <a:t> and </a:t>
            </a:r>
            <a:r>
              <a:rPr lang="hu-HU" dirty="0" err="1" smtClean="0"/>
              <a:t>Informatics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899592" y="4581128"/>
            <a:ext cx="22322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32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: 18.1 cm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619672" y="2636912"/>
          <a:ext cx="1152128" cy="960106"/>
        </p:xfrm>
        <a:graphic>
          <a:graphicData uri="http://schemas.openxmlformats.org/presentationml/2006/ole">
            <p:oleObj spid="_x0000_s32772" name="Equation" r:id="rId3" imgW="533160" imgH="444240" progId="Equation.3">
              <p:embed/>
            </p:oleObj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3553"/>
            <a:ext cx="1656184" cy="47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zövegdoboz 14"/>
          <p:cNvSpPr txBox="1"/>
          <p:nvPr/>
        </p:nvSpPr>
        <p:spPr>
          <a:xfrm>
            <a:off x="3563888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/>
              <a:t>Súlyemelő 2</a:t>
            </a:r>
            <a:endParaRPr lang="en-US" sz="2400" b="1" i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27584" y="548680"/>
            <a:ext cx="245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Testsúly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: 68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27584" y="102311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Felemelt súly szakítás során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: 115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707904" y="1844824"/>
            <a:ext cx="20162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Maximum sebesség maximum</a:t>
            </a:r>
            <a:r>
              <a:rPr lang="hu-HU" b="1" i="1" dirty="0" smtClean="0"/>
              <a:t> 1.9 </a:t>
            </a:r>
            <a:r>
              <a:rPr lang="hu-HU" b="1" i="1" dirty="0" smtClean="0"/>
              <a:t>m/s</a:t>
            </a:r>
            <a:endParaRPr lang="en-US" b="1" i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355976" y="3429000"/>
            <a:ext cx="17281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Első sebesség maximum</a:t>
            </a:r>
            <a:endParaRPr lang="hu-HU" b="1" i="1" dirty="0" smtClean="0"/>
          </a:p>
          <a:p>
            <a:pPr algn="ctr"/>
            <a:r>
              <a:rPr lang="hu-HU" b="1" i="1" dirty="0" smtClean="0"/>
              <a:t> </a:t>
            </a:r>
            <a:r>
              <a:rPr lang="hu-HU" b="1" i="1" dirty="0" smtClean="0"/>
              <a:t>1.25 </a:t>
            </a:r>
            <a:r>
              <a:rPr lang="hu-HU" b="1" i="1" dirty="0" smtClean="0"/>
              <a:t>m/s</a:t>
            </a:r>
            <a:endParaRPr lang="en-US" b="1" i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39552" y="162880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A súlyzó függőleges útjának kiszámítása a sebességből </a:t>
            </a:r>
            <a:endParaRPr lang="en-US" sz="1600" dirty="0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1331640" y="3573016"/>
          <a:ext cx="1467114" cy="870322"/>
        </p:xfrm>
        <a:graphic>
          <a:graphicData uri="http://schemas.openxmlformats.org/presentationml/2006/ole">
            <p:oleObj spid="_x0000_s32773" name="Equation" r:id="rId5" imgW="749160" imgH="444240" progId="Equation.3">
              <p:embed/>
            </p:oleObj>
          </a:graphicData>
        </a:graphic>
      </p:graphicFrame>
      <p:cxnSp>
        <p:nvCxnSpPr>
          <p:cNvPr id="22" name="Egyenes összekötő 21"/>
          <p:cNvCxnSpPr/>
          <p:nvPr/>
        </p:nvCxnSpPr>
        <p:spPr>
          <a:xfrm>
            <a:off x="6948264" y="4221088"/>
            <a:ext cx="0" cy="172819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6948264" y="2924944"/>
            <a:ext cx="0" cy="1296144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6948264" y="2132856"/>
            <a:ext cx="0" cy="864096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7236296" y="22048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súly szabadon mozog felfele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27584" y="54868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Összefüggés a </a:t>
            </a:r>
            <a:r>
              <a:rPr lang="hu-HU" sz="2800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 felemelt súly nagysága és mozgatási sebesség (gyorsulás) között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827585" y="2060848"/>
          <a:ext cx="2592288" cy="788957"/>
        </p:xfrm>
        <a:graphic>
          <a:graphicData uri="http://schemas.openxmlformats.org/presentationml/2006/ole">
            <p:oleObj spid="_x0000_s34818" name="Equation" r:id="rId3" imgW="583920" imgH="17748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029682" y="1936005"/>
          <a:ext cx="3286734" cy="1289731"/>
        </p:xfrm>
        <a:graphic>
          <a:graphicData uri="http://schemas.openxmlformats.org/presentationml/2006/ole">
            <p:oleObj spid="_x0000_s34820" name="Equation" r:id="rId4" imgW="1002960" imgH="39348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331640" y="3823488"/>
          <a:ext cx="1649710" cy="1549728"/>
        </p:xfrm>
        <a:graphic>
          <a:graphicData uri="http://schemas.openxmlformats.org/presentationml/2006/ole">
            <p:oleObj spid="_x0000_s34821" name="Equation" r:id="rId5" imgW="419040" imgH="39348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724128" y="4005064"/>
          <a:ext cx="1588822" cy="1368152"/>
        </p:xfrm>
        <a:graphic>
          <a:graphicData uri="http://schemas.openxmlformats.org/presentationml/2006/ole">
            <p:oleObj spid="_x0000_s34822" name="Equation" r:id="rId6" imgW="457200" imgH="393480" progId="Equation.3">
              <p:embed/>
            </p:oleObj>
          </a:graphicData>
        </a:graphic>
      </p:graphicFrame>
      <p:sp>
        <p:nvSpPr>
          <p:cNvPr id="8" name="Lefelé nyíl 7"/>
          <p:cNvSpPr/>
          <p:nvPr/>
        </p:nvSpPr>
        <p:spPr>
          <a:xfrm>
            <a:off x="1979712" y="2996952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Jobbra nyíl 8"/>
          <p:cNvSpPr/>
          <p:nvPr/>
        </p:nvSpPr>
        <p:spPr>
          <a:xfrm>
            <a:off x="3203848" y="458112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/>
        </p:nvSpPr>
        <p:spPr>
          <a:xfrm>
            <a:off x="1043608" y="30689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gyorsulás annál nagyobb, minél nagyobb az F/m arány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43608" y="57332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m a mozgatott súly tömege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131840" y="4077072"/>
            <a:ext cx="2520280" cy="1754326"/>
          </a:xfrm>
          <a:prstGeom prst="rect">
            <a:avLst/>
          </a:prstGeom>
          <a:solidFill>
            <a:srgbClr val="00660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Minél nagyobb az izomerő és a gyorsulás változatlan, akkor az m megnövekszik, vagyis nagyobb súlyt lehet mozgatni azonos úton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6 0 " pathEditMode="relative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157" y="1268760"/>
            <a:ext cx="671368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403648" y="4766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Talaj reakcióerő-idő görbe a szakítás alatt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43808" y="4293096"/>
            <a:ext cx="17281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1. </a:t>
            </a:r>
            <a:r>
              <a:rPr lang="hu-HU" sz="2400" b="1" i="1" dirty="0" smtClean="0"/>
              <a:t>felhúzás</a:t>
            </a:r>
            <a:endParaRPr lang="en-US" sz="2400" b="1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4293096"/>
            <a:ext cx="20882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2. </a:t>
            </a:r>
            <a:r>
              <a:rPr lang="hu-HU" sz="2400" b="1" i="1" dirty="0" smtClean="0"/>
              <a:t>felhúzás</a:t>
            </a:r>
            <a:endParaRPr lang="en-US" sz="2400" b="1" i="1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5652120" y="3140968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012160" y="3356992"/>
            <a:ext cx="108012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m · a</a:t>
            </a:r>
            <a:endParaRPr lang="en-US" sz="2400" b="1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03848" y="3573016"/>
            <a:ext cx="855712" cy="46166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F· t</a:t>
            </a:r>
            <a:endParaRPr lang="en-US" sz="2400" b="1" i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68416" y="3573016"/>
            <a:ext cx="639688" cy="461665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chemeClr val="tx1"/>
                </a:solidFill>
              </a:rPr>
              <a:t>F· t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5576" y="551723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görbe besatírozott területe az impulzus, amiből a súlyzó mozgatási sebessége számítható ki. 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164288" y="342900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erőcsúcs a súly maximális gyorsításakor számítható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45" y="908720"/>
            <a:ext cx="17811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6729" y="908720"/>
            <a:ext cx="1781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08720"/>
            <a:ext cx="17907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908720"/>
            <a:ext cx="17907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545" y="3789040"/>
            <a:ext cx="1781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4246" y="3789040"/>
            <a:ext cx="1771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7907" y="3789040"/>
            <a:ext cx="1762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7851" y="3789040"/>
            <a:ext cx="18383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908720"/>
            <a:ext cx="1781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908720"/>
            <a:ext cx="17907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08662" y="3810719"/>
            <a:ext cx="1771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1848" y="3789040"/>
            <a:ext cx="1752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Egyenes összekötő 16"/>
          <p:cNvCxnSpPr/>
          <p:nvPr/>
        </p:nvCxnSpPr>
        <p:spPr>
          <a:xfrm flipH="1">
            <a:off x="5076056" y="472514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>
            <a:off x="1907704" y="5013176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>
            <a:off x="1979712" y="5356887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elé nyíl 19"/>
          <p:cNvSpPr/>
          <p:nvPr/>
        </p:nvSpPr>
        <p:spPr>
          <a:xfrm>
            <a:off x="827584" y="1052736"/>
            <a:ext cx="28803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elé nyíl 20"/>
          <p:cNvSpPr/>
          <p:nvPr/>
        </p:nvSpPr>
        <p:spPr>
          <a:xfrm>
            <a:off x="1979712" y="3717032"/>
            <a:ext cx="28803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zövegdoboz 21"/>
          <p:cNvSpPr txBox="1"/>
          <p:nvPr/>
        </p:nvSpPr>
        <p:spPr>
          <a:xfrm>
            <a:off x="1691680" y="260648"/>
            <a:ext cx="640871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piros nyilak a kulcspozíciókat jelenti, ahol a súly gyorsítása kezdődik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0"/>
                            </p:stCondLst>
                            <p:childTnLst>
                              <p:par>
                                <p:cTn id="6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17907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49490"/>
            <a:ext cx="16383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43514"/>
            <a:ext cx="1676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16832"/>
            <a:ext cx="1695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916832"/>
            <a:ext cx="19431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8980" y="1916832"/>
            <a:ext cx="1333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elé nyíl 8"/>
          <p:cNvSpPr/>
          <p:nvPr/>
        </p:nvSpPr>
        <p:spPr>
          <a:xfrm>
            <a:off x="1187624" y="2348880"/>
            <a:ext cx="28803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elé nyíl 9"/>
          <p:cNvSpPr/>
          <p:nvPr/>
        </p:nvSpPr>
        <p:spPr>
          <a:xfrm>
            <a:off x="2627784" y="2276872"/>
            <a:ext cx="28803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zövegdoboz 10"/>
          <p:cNvSpPr txBox="1"/>
          <p:nvPr/>
        </p:nvSpPr>
        <p:spPr>
          <a:xfrm>
            <a:off x="1763688" y="76470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Kulcspozíciók a súlyzó </a:t>
            </a:r>
            <a:r>
              <a:rPr lang="hu-HU" sz="2800" b="1" dirty="0" err="1" smtClean="0">
                <a:latin typeface="Times New Roman" pitchFamily="18" charset="0"/>
                <a:cs typeface="Times New Roman" pitchFamily="18" charset="0"/>
              </a:rPr>
              <a:t>felemelésekot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a lökés gyakorlatnál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1886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Az egy ismétléses maximum és az izometriás erő kapcsolata</a:t>
            </a:r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  a súlyemelés példáján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3608" y="119675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Kulcspozíciók a szakításnál és a elvételnél</a:t>
            </a:r>
            <a:r>
              <a:rPr lang="hu-HU" sz="2400" b="1" i="1" dirty="0" smtClean="0"/>
              <a:t> </a:t>
            </a:r>
            <a:endParaRPr lang="en-US" sz="24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609" y="2204864"/>
            <a:ext cx="1205111" cy="181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769" y="2204864"/>
            <a:ext cx="1205111" cy="183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44215"/>
            <a:ext cx="1080120" cy="18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76872"/>
            <a:ext cx="98609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323528" y="4491117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2. </a:t>
            </a:r>
            <a:r>
              <a:rPr lang="hu-HU" sz="2000" b="1" i="1" dirty="0" smtClean="0"/>
              <a:t>Ha az erő nagy a kulcspozíciókban, akkor  a gyorsulás is nagyobb.</a:t>
            </a:r>
            <a:r>
              <a:rPr lang="hu-HU" sz="2000" b="1" i="1" dirty="0" smtClean="0"/>
              <a:t>  </a:t>
            </a:r>
            <a:endParaRPr lang="en-US" sz="2000" b="1" i="1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635896" y="5229200"/>
          <a:ext cx="1079847" cy="1015410"/>
        </p:xfrm>
        <a:graphic>
          <a:graphicData uri="http://schemas.openxmlformats.org/presentationml/2006/ole">
            <p:oleObj spid="_x0000_s66562" name="Equation" r:id="rId7" imgW="419040" imgH="393480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5508625" y="5300663"/>
          <a:ext cx="1800225" cy="962025"/>
        </p:xfrm>
        <a:graphic>
          <a:graphicData uri="http://schemas.openxmlformats.org/presentationml/2006/ole">
            <p:oleObj spid="_x0000_s66563" name="Equation" r:id="rId8" imgW="736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2090013" y="2276872"/>
          <a:ext cx="5866363" cy="2808316"/>
        </p:xfrm>
        <a:graphic>
          <a:graphicData uri="http://schemas.openxmlformats.org/drawingml/2006/table">
            <a:tbl>
              <a:tblPr/>
              <a:tblGrid>
                <a:gridCol w="1222879"/>
                <a:gridCol w="1222879"/>
                <a:gridCol w="1222879"/>
                <a:gridCol w="2197726"/>
              </a:tblGrid>
              <a:tr h="7020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1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Ts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Szakítás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Lökés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20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hu-HU" sz="20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(kg)</a:t>
                      </a:r>
                      <a:endParaRPr lang="hu-HU" sz="20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(kg)</a:t>
                      </a:r>
                      <a:endParaRPr lang="hu-HU" sz="20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(kg)</a:t>
                      </a:r>
                      <a:endParaRPr lang="hu-HU" sz="20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2079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Átlag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77.7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131.5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161.5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20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  <a:endParaRPr lang="hu-HU" sz="20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15.7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36.5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41.9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043608" y="6206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11 </a:t>
            </a:r>
            <a:r>
              <a:rPr lang="hu-HU" sz="2800" b="1" i="1" dirty="0" smtClean="0"/>
              <a:t>magyar válogatott súlyemelő</a:t>
            </a:r>
            <a:endParaRPr lang="en-US" sz="2800" b="1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572000" y="1628800"/>
            <a:ext cx="338437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Egyéni csúcs</a:t>
            </a:r>
            <a:r>
              <a:rPr lang="hu-HU" sz="2400" b="1" i="1" dirty="0" smtClean="0"/>
              <a:t> </a:t>
            </a:r>
            <a:r>
              <a:rPr lang="hu-HU" sz="2400" b="1" i="1" dirty="0" smtClean="0"/>
              <a:t>(1RM)</a:t>
            </a:r>
            <a:endParaRPr lang="en-US" sz="2400" b="1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1547664" y="54868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A maximális izometriás erő mérése a kulcspozíciókban</a:t>
            </a:r>
            <a:endParaRPr lang="en-US" sz="24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3" y="1852613"/>
            <a:ext cx="54768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971600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Rögzítés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3131840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Erőplató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23728" y="515719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1. </a:t>
            </a:r>
            <a:r>
              <a:rPr lang="hu-HU" sz="2000" b="1" i="1" dirty="0" smtClean="0"/>
              <a:t>felhúzás</a:t>
            </a:r>
            <a:endParaRPr lang="en-US" sz="2000" b="1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83968" y="515719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2. </a:t>
            </a:r>
            <a:r>
              <a:rPr lang="hu-HU" sz="2000" b="1" i="1" dirty="0" smtClean="0"/>
              <a:t>felhúzás</a:t>
            </a:r>
            <a:endParaRPr lang="en-US" sz="2000" b="1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96136" y="515719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Lökés</a:t>
            </a:r>
            <a:endParaRPr lang="en-US" sz="2000" b="1" i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331640" y="21328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Állvány</a:t>
            </a:r>
            <a:endParaRPr lang="en-US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483768" y="15567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 smtClean="0"/>
              <a:t>Rail</a:t>
            </a:r>
            <a:endParaRPr lang="en-US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347864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Rögzítés</a:t>
            </a:r>
            <a:endParaRPr lang="en-US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444208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Rögzítés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538637" cy="26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755576" y="4293096"/>
          <a:ext cx="6048672" cy="1404158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  <a:gridCol w="1512168"/>
                <a:gridCol w="1512168"/>
              </a:tblGrid>
              <a:tr h="702079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Átlag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2816.4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4169.1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4092.7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724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1393.6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1145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83568" y="40466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Maximális izometriás erő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971602" y="2060846"/>
          <a:ext cx="6768747" cy="2376268"/>
        </p:xfrm>
        <a:graphic>
          <a:graphicData uri="http://schemas.openxmlformats.org/drawingml/2006/table">
            <a:tbl>
              <a:tblPr/>
              <a:tblGrid>
                <a:gridCol w="939696"/>
                <a:gridCol w="939696"/>
                <a:gridCol w="939696"/>
                <a:gridCol w="1130571"/>
                <a:gridCol w="939696"/>
                <a:gridCol w="939696"/>
                <a:gridCol w="939696"/>
              </a:tblGrid>
              <a:tr h="5940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hu-HU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hu-HU" sz="20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felhúzás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hu-HU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hu-HU" sz="20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felhúzás</a:t>
                      </a:r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Lökésindítás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0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hu-HU" sz="20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Szakítás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Felvétel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Szakítás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Felvétel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Koncentrikus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Excentrikus</a:t>
                      </a:r>
                      <a:endParaRPr lang="hu-HU" sz="18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Átlag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46.8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57.6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32.7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40.4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hu-HU" sz="20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28.6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  <a:endParaRPr lang="hu-HU" sz="2000" b="1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4.2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3.8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5.2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6.7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4.3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3.1</a:t>
                      </a:r>
                      <a:endParaRPr lang="hu-HU" sz="20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683568" y="69269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Az 1RM a maximális izometriás erő százalékában</a:t>
            </a:r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2195736" y="3212976"/>
            <a:ext cx="2448272" cy="584775"/>
            <a:chOff x="2195736" y="3212976"/>
            <a:chExt cx="2448272" cy="584775"/>
          </a:xfrm>
        </p:grpSpPr>
        <p:sp>
          <p:nvSpPr>
            <p:cNvPr id="6" name="Szövegdoboz 5"/>
            <p:cNvSpPr txBox="1"/>
            <p:nvPr/>
          </p:nvSpPr>
          <p:spPr>
            <a:xfrm>
              <a:off x="2195736" y="321297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rgbClr val="FF0000"/>
                  </a:solidFill>
                </a:rPr>
                <a:t>*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4139952" y="321297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rgbClr val="FF0000"/>
                  </a:solidFill>
                </a:rPr>
                <a:t>*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3131840" y="3212976"/>
            <a:ext cx="2448272" cy="584775"/>
            <a:chOff x="2195736" y="3212976"/>
            <a:chExt cx="2448272" cy="584775"/>
          </a:xfrm>
        </p:grpSpPr>
        <p:sp>
          <p:nvSpPr>
            <p:cNvPr id="10" name="Szövegdoboz 9"/>
            <p:cNvSpPr txBox="1"/>
            <p:nvPr/>
          </p:nvSpPr>
          <p:spPr>
            <a:xfrm>
              <a:off x="2195736" y="321297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rgbClr val="0070C0"/>
                  </a:solidFill>
                </a:rPr>
                <a:t>*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4139952" y="321297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rgbClr val="0070C0"/>
                  </a:solidFill>
                </a:rPr>
                <a:t>*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2420888"/>
            <a:ext cx="74888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/>
              <a:t>Edzésintenzitás</a:t>
            </a:r>
            <a:endParaRPr lang="en-US" sz="3600" b="1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2492896"/>
            <a:ext cx="23762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Erő</a:t>
            </a:r>
            <a:endParaRPr lang="hu-HU" sz="2400" b="1" i="1" dirty="0" smtClean="0"/>
          </a:p>
          <a:p>
            <a:pPr algn="ctr"/>
            <a:r>
              <a:rPr lang="hu-HU" sz="2400" b="1" i="1" dirty="0" smtClean="0"/>
              <a:t>(</a:t>
            </a:r>
            <a:r>
              <a:rPr lang="hu-HU" sz="2400" b="1" i="1" dirty="0" smtClean="0"/>
              <a:t>súly, súlyerő</a:t>
            </a:r>
            <a:r>
              <a:rPr lang="hu-HU" sz="2400" b="1" i="1" dirty="0" smtClean="0"/>
              <a:t>)</a:t>
            </a:r>
            <a:endParaRPr lang="en-US" sz="2400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12160" y="2636912"/>
            <a:ext cx="223224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Sebesség</a:t>
            </a:r>
            <a:endParaRPr lang="hu-HU" sz="2400" b="1" i="1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3131840" y="3861048"/>
            <a:ext cx="266429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Teljesítmény</a:t>
            </a:r>
            <a:endParaRPr lang="hu-HU" sz="3600" b="1" dirty="0" smtClean="0"/>
          </a:p>
          <a:p>
            <a:pPr algn="ctr"/>
            <a:r>
              <a:rPr lang="hu-HU" sz="2000" b="1" dirty="0" smtClean="0"/>
              <a:t>(F · v)</a:t>
            </a:r>
            <a:endParaRPr lang="en-US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339752" y="52100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Robbanékonyerő</a:t>
            </a:r>
            <a:endParaRPr lang="en-US" sz="2800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067944" y="3212976"/>
            <a:ext cx="7920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 smtClean="0">
                <a:solidFill>
                  <a:srgbClr val="FF0000"/>
                </a:solidFill>
              </a:rPr>
              <a:t>?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347864" y="2564904"/>
            <a:ext cx="22322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Erőfeszítés</a:t>
            </a:r>
            <a:endParaRPr lang="hu-H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20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683568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felemelt súly és a testsúly súlyerő összegének százalékos aránya a maximális izometriás erőhöz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47664" y="2564904"/>
          <a:ext cx="547260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528638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484784"/>
            <a:ext cx="53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84784"/>
            <a:ext cx="694347" cy="117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8800" y="1484784"/>
            <a:ext cx="418502" cy="11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484784"/>
            <a:ext cx="1440160" cy="12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Csoportba foglalás 11"/>
          <p:cNvGrpSpPr/>
          <p:nvPr/>
        </p:nvGrpSpPr>
        <p:grpSpPr>
          <a:xfrm>
            <a:off x="2428089" y="4140369"/>
            <a:ext cx="2016224" cy="584775"/>
            <a:chOff x="2195736" y="3212976"/>
            <a:chExt cx="2016224" cy="584775"/>
          </a:xfrm>
        </p:grpSpPr>
        <p:sp>
          <p:nvSpPr>
            <p:cNvPr id="13" name="Szövegdoboz 12"/>
            <p:cNvSpPr txBox="1"/>
            <p:nvPr/>
          </p:nvSpPr>
          <p:spPr>
            <a:xfrm>
              <a:off x="2195736" y="321297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rgbClr val="FF0000"/>
                  </a:solidFill>
                </a:rPr>
                <a:t>*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707904" y="321297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rgbClr val="FF0000"/>
                  </a:solidFill>
                </a:rPr>
                <a:t>*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3203848" y="3212976"/>
            <a:ext cx="2016224" cy="1296144"/>
            <a:chOff x="2195736" y="3212976"/>
            <a:chExt cx="2016224" cy="1296144"/>
          </a:xfrm>
        </p:grpSpPr>
        <p:sp>
          <p:nvSpPr>
            <p:cNvPr id="16" name="Szövegdoboz 15"/>
            <p:cNvSpPr txBox="1"/>
            <p:nvPr/>
          </p:nvSpPr>
          <p:spPr>
            <a:xfrm>
              <a:off x="2195736" y="3212976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rgbClr val="0070C0"/>
                  </a:solidFill>
                </a:rPr>
                <a:t>*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3707904" y="3924345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rgbClr val="0070C0"/>
                  </a:solidFill>
                </a:rPr>
                <a:t>*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7524328" y="4365104"/>
          <a:ext cx="1081088" cy="1016000"/>
        </p:xfrm>
        <a:graphic>
          <a:graphicData uri="http://schemas.openxmlformats.org/presentationml/2006/ole">
            <p:oleObj spid="_x0000_s40961" name="Equation" r:id="rId9" imgW="419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66664"/>
            <a:ext cx="4320945" cy="40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555" y="1757139"/>
            <a:ext cx="43529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Csoportba foglalás 13"/>
          <p:cNvGrpSpPr/>
          <p:nvPr/>
        </p:nvGrpSpPr>
        <p:grpSpPr>
          <a:xfrm>
            <a:off x="611560" y="3585458"/>
            <a:ext cx="432048" cy="1672513"/>
            <a:chOff x="611560" y="3585458"/>
            <a:chExt cx="432048" cy="1672513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611560" y="3585458"/>
              <a:ext cx="43204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1043608" y="3601787"/>
              <a:ext cx="0" cy="1656184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Csoportba foglalás 14"/>
          <p:cNvGrpSpPr/>
          <p:nvPr/>
        </p:nvGrpSpPr>
        <p:grpSpPr>
          <a:xfrm>
            <a:off x="4788024" y="3480792"/>
            <a:ext cx="648072" cy="1728192"/>
            <a:chOff x="4788024" y="3480792"/>
            <a:chExt cx="648072" cy="1728192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5436096" y="3480792"/>
              <a:ext cx="0" cy="1728192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H="1">
              <a:off x="4788024" y="3484679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zövegdoboz 11"/>
          <p:cNvSpPr txBox="1"/>
          <p:nvPr/>
        </p:nvSpPr>
        <p:spPr>
          <a:xfrm>
            <a:off x="1259632" y="3326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A megváltozott maximális erő hatása az</a:t>
            </a:r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 1RM-ra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051720" y="1052736"/>
          <a:ext cx="905864" cy="780075"/>
        </p:xfrm>
        <a:graphic>
          <a:graphicData uri="http://schemas.openxmlformats.org/presentationml/2006/ole">
            <p:oleObj spid="_x0000_s57346" name="Equation" r:id="rId5" imgW="457200" imgH="393480" progId="Equation.3">
              <p:embed/>
            </p:oleObj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3779912" y="11967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err="1" smtClean="0"/>
              <a:t>v</a:t>
            </a:r>
            <a:r>
              <a:rPr lang="hu-HU" sz="2400" b="1" i="1" baseline="-25000" dirty="0" err="1" smtClean="0"/>
              <a:t>max</a:t>
            </a:r>
            <a:r>
              <a:rPr lang="hu-HU" sz="2400" b="1" i="1" dirty="0" smtClean="0"/>
              <a:t> </a:t>
            </a:r>
            <a:r>
              <a:rPr lang="hu-HU" sz="2400" b="1" i="1" dirty="0" smtClean="0"/>
              <a:t>=</a:t>
            </a:r>
            <a:r>
              <a:rPr lang="hu-HU" sz="2400" b="1" i="1" dirty="0" smtClean="0"/>
              <a:t>állandó</a:t>
            </a:r>
            <a:endParaRPr lang="en-US" sz="2400" b="1" i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300192" y="11967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err="1" smtClean="0"/>
              <a:t>s</a:t>
            </a:r>
            <a:r>
              <a:rPr lang="hu-HU" sz="2400" b="1" i="1" baseline="-25000" dirty="0" err="1" smtClean="0"/>
              <a:t>y</a:t>
            </a:r>
            <a:r>
              <a:rPr lang="hu-HU" sz="2400" b="1" i="1" dirty="0" smtClean="0"/>
              <a:t> </a:t>
            </a:r>
            <a:r>
              <a:rPr lang="hu-HU" sz="2400" b="1" i="1" dirty="0" smtClean="0"/>
              <a:t>=</a:t>
            </a:r>
            <a:r>
              <a:rPr lang="hu-HU" sz="2400" b="1" i="1" dirty="0" smtClean="0"/>
              <a:t> </a:t>
            </a:r>
            <a:r>
              <a:rPr lang="hu-HU" sz="2400" b="1" i="1" dirty="0" smtClean="0"/>
              <a:t>állandó</a:t>
            </a:r>
            <a:endParaRPr lang="en-US" sz="2400" b="1" i="1" dirty="0"/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203848" y="148478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5868144" y="148478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1196752"/>
            <a:ext cx="748883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MAXIMÁLIS INTENZITÁS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3608" y="220486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Az súly, amelyet csak egyszer mozgatni a sportoló bizonyos úton. Ehhez, a súlyt maximális sebességgel kell mozgatni.  </a:t>
            </a: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elsea Kyle max snatch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4221088"/>
            <a:ext cx="3192016" cy="23940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3568" y="4509120"/>
            <a:ext cx="763284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Ezt egy ismétléses maximumnak nevezik (angolul 1 </a:t>
            </a:r>
            <a:r>
              <a:rPr lang="hu-HU" sz="2800" b="1" i="1" dirty="0" err="1" smtClean="0">
                <a:latin typeface="Times New Roman" pitchFamily="18" charset="0"/>
                <a:cs typeface="Times New Roman" pitchFamily="18" charset="0"/>
              </a:rPr>
              <a:t>repetition</a:t>
            </a:r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 maximum, 1RM). A súlyemelésben jól használható az intenzitás meghatározására.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764704"/>
            <a:ext cx="748883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MAXIMÁLIS INTENZITÁS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43608" y="1772816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Amikor különböző nagyságú súlyokat használunk az erő fejlesztésére, akkor az intenzitás az adott súly lehető legnagyobb sebességgel történő mozgatását jelenti, sebességgel fejezzük ki.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01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49034"/>
            <a:ext cx="3384376" cy="25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319588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F-Vsarc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89138"/>
            <a:ext cx="410845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vp1p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52736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19250" y="260648"/>
            <a:ext cx="6408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Erő-sebesség kapcsolat</a:t>
            </a:r>
            <a:endParaRPr lang="hu-H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8459788" y="4772025"/>
            <a:ext cx="142875" cy="144463"/>
          </a:xfrm>
          <a:prstGeom prst="ellipse">
            <a:avLst/>
          </a:prstGeom>
          <a:solidFill>
            <a:srgbClr val="F913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16688" y="4340225"/>
            <a:ext cx="142875" cy="144463"/>
          </a:xfrm>
          <a:prstGeom prst="ellipse">
            <a:avLst/>
          </a:prstGeom>
          <a:solidFill>
            <a:srgbClr val="F913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97500" y="3429000"/>
            <a:ext cx="142875" cy="144463"/>
          </a:xfrm>
          <a:prstGeom prst="ellipse">
            <a:avLst/>
          </a:prstGeom>
          <a:solidFill>
            <a:srgbClr val="F913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787900" y="1268313"/>
            <a:ext cx="142875" cy="144463"/>
          </a:xfrm>
          <a:prstGeom prst="ellipse">
            <a:avLst/>
          </a:prstGeom>
          <a:solidFill>
            <a:srgbClr val="F913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83568" y="508518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hiperbolikus kapcsolatot úgy kapjuk meg, hogy minden súlyt maximális sebességgel kell mozgatni.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v 2"/>
          <p:cNvSpPr/>
          <p:nvPr/>
        </p:nvSpPr>
        <p:spPr>
          <a:xfrm rot="10800000">
            <a:off x="1763688" y="-1611562"/>
            <a:ext cx="5976664" cy="720080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Ív 3"/>
          <p:cNvSpPr/>
          <p:nvPr/>
        </p:nvSpPr>
        <p:spPr>
          <a:xfrm rot="10800000">
            <a:off x="1755304" y="-955107"/>
            <a:ext cx="5553000" cy="6544346"/>
          </a:xfrm>
          <a:prstGeom prst="arc">
            <a:avLst>
              <a:gd name="adj1" fmla="val 16200000"/>
              <a:gd name="adj2" fmla="val 2113482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Ív 4"/>
          <p:cNvSpPr/>
          <p:nvPr/>
        </p:nvSpPr>
        <p:spPr>
          <a:xfrm rot="10800000">
            <a:off x="1691681" y="-730701"/>
            <a:ext cx="5040559" cy="6319939"/>
          </a:xfrm>
          <a:prstGeom prst="arc">
            <a:avLst>
              <a:gd name="adj1" fmla="val 16359764"/>
              <a:gd name="adj2" fmla="val 20570838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747359" y="1628800"/>
            <a:ext cx="3456384" cy="3960440"/>
            <a:chOff x="1763688" y="1628800"/>
            <a:chExt cx="3456384" cy="396044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1763688" y="1628800"/>
              <a:ext cx="0" cy="3960440"/>
            </a:xfrm>
            <a:prstGeom prst="line">
              <a:avLst/>
            </a:pr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1763688" y="5589240"/>
              <a:ext cx="3456384" cy="0"/>
            </a:xfrm>
            <a:prstGeom prst="line">
              <a:avLst/>
            </a:pr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zövegdoboz 11"/>
          <p:cNvSpPr txBox="1"/>
          <p:nvPr/>
        </p:nvSpPr>
        <p:spPr>
          <a:xfrm>
            <a:off x="4355976" y="573325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Sebesség</a:t>
            </a:r>
            <a:endParaRPr lang="en-US" sz="2000" b="1" dirty="0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2123728" y="2348880"/>
            <a:ext cx="1944216" cy="1080120"/>
            <a:chOff x="2123728" y="2348880"/>
            <a:chExt cx="1944216" cy="1080120"/>
          </a:xfrm>
        </p:grpSpPr>
        <p:cxnSp>
          <p:nvCxnSpPr>
            <p:cNvPr id="14" name="Egyenes összekötő nyíllal 13"/>
            <p:cNvCxnSpPr/>
            <p:nvPr/>
          </p:nvCxnSpPr>
          <p:spPr>
            <a:xfrm flipH="1">
              <a:off x="2123728" y="2636912"/>
              <a:ext cx="86409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4"/>
            <p:cNvSpPr txBox="1"/>
            <p:nvPr/>
          </p:nvSpPr>
          <p:spPr>
            <a:xfrm>
              <a:off x="2987824" y="234888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b="1" i="1" dirty="0" smtClean="0">
                  <a:solidFill>
                    <a:srgbClr val="FF0000"/>
                  </a:solidFill>
                </a:rPr>
                <a:t>100%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2195736" y="2924944"/>
            <a:ext cx="1872208" cy="1152128"/>
            <a:chOff x="2195736" y="2924944"/>
            <a:chExt cx="1872208" cy="1152128"/>
          </a:xfrm>
        </p:grpSpPr>
        <p:cxnSp>
          <p:nvCxnSpPr>
            <p:cNvPr id="16" name="Egyenes összekötő nyíllal 15"/>
            <p:cNvCxnSpPr/>
            <p:nvPr/>
          </p:nvCxnSpPr>
          <p:spPr>
            <a:xfrm flipH="1">
              <a:off x="2195736" y="3284984"/>
              <a:ext cx="86409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2987824" y="292494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b="1" i="1" dirty="0" smtClean="0">
                  <a:solidFill>
                    <a:srgbClr val="002060"/>
                  </a:solidFill>
                </a:rPr>
                <a:t>90%</a:t>
              </a:r>
              <a:endParaRPr lang="en-US" sz="24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2411760" y="3471391"/>
            <a:ext cx="1872208" cy="1181745"/>
            <a:chOff x="2411760" y="3471391"/>
            <a:chExt cx="1872208" cy="1181745"/>
          </a:xfrm>
        </p:grpSpPr>
        <p:cxnSp>
          <p:nvCxnSpPr>
            <p:cNvPr id="18" name="Egyenes összekötő nyíllal 17"/>
            <p:cNvCxnSpPr/>
            <p:nvPr/>
          </p:nvCxnSpPr>
          <p:spPr>
            <a:xfrm flipH="1">
              <a:off x="2411760" y="3861048"/>
              <a:ext cx="864096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18"/>
            <p:cNvSpPr txBox="1"/>
            <p:nvPr/>
          </p:nvSpPr>
          <p:spPr>
            <a:xfrm>
              <a:off x="3203848" y="3471391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b="1" i="1" dirty="0" smtClean="0">
                  <a:solidFill>
                    <a:srgbClr val="021607"/>
                  </a:solidFill>
                </a:rPr>
                <a:t>80%</a:t>
              </a:r>
              <a:endParaRPr lang="en-US" sz="2400" b="1" i="1" dirty="0">
                <a:solidFill>
                  <a:srgbClr val="021607"/>
                </a:solidFill>
              </a:endParaRPr>
            </a:p>
          </p:txBody>
        </p:sp>
      </p:grpSp>
      <p:sp>
        <p:nvSpPr>
          <p:cNvPr id="20" name="Szövegdoboz 19"/>
          <p:cNvSpPr txBox="1"/>
          <p:nvPr/>
        </p:nvSpPr>
        <p:spPr>
          <a:xfrm>
            <a:off x="2123728" y="5486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Intenzitás sebességgel kifejezve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115616" y="126876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Súlyerő</a:t>
            </a:r>
            <a:endParaRPr lang="en-US" sz="2000" b="1" i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004048" y="1700808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ábra jól mutatja, ha a maximális sebesség 90 vagy 80 százalékával mozgatjuk a súlyokat, akkor a görbék eltérnek egymástól, vagyis adott súly mozgatási sebessége a lehetséges 90 vagy 80 százaléka csak (lásd a következő diát).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v 2"/>
          <p:cNvSpPr/>
          <p:nvPr/>
        </p:nvSpPr>
        <p:spPr>
          <a:xfrm rot="10800000">
            <a:off x="1763688" y="-1611562"/>
            <a:ext cx="5976664" cy="720080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Ív 3"/>
          <p:cNvSpPr/>
          <p:nvPr/>
        </p:nvSpPr>
        <p:spPr>
          <a:xfrm rot="10800000">
            <a:off x="1755304" y="-955107"/>
            <a:ext cx="5553000" cy="6544346"/>
          </a:xfrm>
          <a:prstGeom prst="arc">
            <a:avLst>
              <a:gd name="adj1" fmla="val 16200000"/>
              <a:gd name="adj2" fmla="val 2113482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Ív 4"/>
          <p:cNvSpPr/>
          <p:nvPr/>
        </p:nvSpPr>
        <p:spPr>
          <a:xfrm rot="10800000">
            <a:off x="1691681" y="-730701"/>
            <a:ext cx="5040559" cy="6319939"/>
          </a:xfrm>
          <a:prstGeom prst="arc">
            <a:avLst>
              <a:gd name="adj1" fmla="val 16359764"/>
              <a:gd name="adj2" fmla="val 20570838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Csoportba foglalás 9"/>
          <p:cNvGrpSpPr/>
          <p:nvPr/>
        </p:nvGrpSpPr>
        <p:grpSpPr>
          <a:xfrm>
            <a:off x="1747359" y="1628800"/>
            <a:ext cx="3456384" cy="3960440"/>
            <a:chOff x="1763688" y="1628800"/>
            <a:chExt cx="3456384" cy="3960440"/>
          </a:xfrm>
        </p:grpSpPr>
        <p:cxnSp>
          <p:nvCxnSpPr>
            <p:cNvPr id="7" name="Egyenes összekötő 6"/>
            <p:cNvCxnSpPr/>
            <p:nvPr/>
          </p:nvCxnSpPr>
          <p:spPr>
            <a:xfrm>
              <a:off x="1763688" y="1628800"/>
              <a:ext cx="0" cy="3960440"/>
            </a:xfrm>
            <a:prstGeom prst="line">
              <a:avLst/>
            </a:pr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1763688" y="5589240"/>
              <a:ext cx="3456384" cy="0"/>
            </a:xfrm>
            <a:prstGeom prst="line">
              <a:avLst/>
            </a:pr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zövegdoboz 11"/>
          <p:cNvSpPr txBox="1"/>
          <p:nvPr/>
        </p:nvSpPr>
        <p:spPr>
          <a:xfrm>
            <a:off x="4355976" y="57332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/>
              <a:t>Sebesség</a:t>
            </a:r>
            <a:endParaRPr lang="en-US" sz="2400" b="1" i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259632" y="119675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Súlyerő</a:t>
            </a:r>
            <a:endParaRPr lang="en-US" sz="2400" b="1" i="1" dirty="0"/>
          </a:p>
        </p:txBody>
      </p:sp>
      <p:cxnSp>
        <p:nvCxnSpPr>
          <p:cNvPr id="22" name="Egyenes összekötő 21"/>
          <p:cNvCxnSpPr/>
          <p:nvPr/>
        </p:nvCxnSpPr>
        <p:spPr>
          <a:xfrm>
            <a:off x="1763688" y="4149080"/>
            <a:ext cx="201622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2339752" y="3501008"/>
            <a:ext cx="216024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A mozgatott súly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Egyenes összekötő 24"/>
          <p:cNvCxnSpPr/>
          <p:nvPr/>
        </p:nvCxnSpPr>
        <p:spPr>
          <a:xfrm>
            <a:off x="2339752" y="4149080"/>
            <a:ext cx="0" cy="144016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123728" y="4149080"/>
            <a:ext cx="0" cy="1440160"/>
          </a:xfrm>
          <a:prstGeom prst="line">
            <a:avLst/>
          </a:prstGeom>
          <a:ln w="158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2699792" y="1772816"/>
            <a:ext cx="324036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Azonos súly különböző sebességgel mozgatva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123728" y="5486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Intenzitás sebességgel kifejezve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Egyenes összekötő nyíllal 17"/>
          <p:cNvCxnSpPr>
            <a:stCxn id="23" idx="1"/>
          </p:cNvCxnSpPr>
          <p:nvPr/>
        </p:nvCxnSpPr>
        <p:spPr>
          <a:xfrm flipH="1">
            <a:off x="1763688" y="3701063"/>
            <a:ext cx="576064" cy="376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5580112" y="285293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ábrán a függőleges, szaggatott vonalak jelzik a sebességkülönbségeket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747359" y="1628800"/>
            <a:ext cx="3456384" cy="3960440"/>
            <a:chOff x="1763688" y="1628800"/>
            <a:chExt cx="3456384" cy="3960440"/>
          </a:xfrm>
        </p:grpSpPr>
        <p:cxnSp>
          <p:nvCxnSpPr>
            <p:cNvPr id="3" name="Egyenes összekötő 2"/>
            <p:cNvCxnSpPr/>
            <p:nvPr/>
          </p:nvCxnSpPr>
          <p:spPr>
            <a:xfrm>
              <a:off x="1763688" y="1628800"/>
              <a:ext cx="0" cy="3960440"/>
            </a:xfrm>
            <a:prstGeom prst="line">
              <a:avLst/>
            </a:pr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Egyenes összekötő 3"/>
            <p:cNvCxnSpPr/>
            <p:nvPr/>
          </p:nvCxnSpPr>
          <p:spPr>
            <a:xfrm>
              <a:off x="1763688" y="5589240"/>
              <a:ext cx="3456384" cy="0"/>
            </a:xfrm>
            <a:prstGeom prst="line">
              <a:avLst/>
            </a:pr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Ív 4"/>
          <p:cNvSpPr/>
          <p:nvPr/>
        </p:nvSpPr>
        <p:spPr>
          <a:xfrm rot="10800000">
            <a:off x="1763688" y="-1611562"/>
            <a:ext cx="5976664" cy="720080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Ív 5"/>
          <p:cNvSpPr/>
          <p:nvPr/>
        </p:nvSpPr>
        <p:spPr>
          <a:xfrm rot="10800000">
            <a:off x="1755304" y="-955107"/>
            <a:ext cx="5553000" cy="6544346"/>
          </a:xfrm>
          <a:prstGeom prst="arc">
            <a:avLst>
              <a:gd name="adj1" fmla="val 16200000"/>
              <a:gd name="adj2" fmla="val 2113482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Ív 6"/>
          <p:cNvSpPr/>
          <p:nvPr/>
        </p:nvSpPr>
        <p:spPr>
          <a:xfrm rot="10800000">
            <a:off x="1691681" y="-730701"/>
            <a:ext cx="5040559" cy="6319939"/>
          </a:xfrm>
          <a:prstGeom prst="arc">
            <a:avLst>
              <a:gd name="adj1" fmla="val 16359764"/>
              <a:gd name="adj2" fmla="val 20570838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63688" y="3717032"/>
            <a:ext cx="201622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355976" y="56420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v</a:t>
            </a:r>
            <a:endParaRPr lang="en-US" sz="2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995936" y="350100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1RM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2123728" y="3717032"/>
            <a:ext cx="0" cy="187220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763688" y="4149080"/>
            <a:ext cx="1944216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1043608" y="106493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Súlyerő</a:t>
            </a:r>
            <a:r>
              <a:rPr lang="hu-HU" sz="2000" b="1" i="1" dirty="0" smtClean="0"/>
              <a:t> </a:t>
            </a:r>
            <a:r>
              <a:rPr lang="hu-HU" sz="2000" b="1" i="1" dirty="0" smtClean="0"/>
              <a:t>(mg)</a:t>
            </a:r>
            <a:endParaRPr lang="en-US" sz="2000" b="1" i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123728" y="5486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Intenzitás súlyban kifejezve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3995936" y="392376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80% of 1RM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6300192" y="4221088"/>
            <a:ext cx="648072" cy="648072"/>
            <a:chOff x="7092280" y="4221088"/>
            <a:chExt cx="648072" cy="648072"/>
          </a:xfrm>
        </p:grpSpPr>
        <p:sp>
          <p:nvSpPr>
            <p:cNvPr id="21" name="Ellipszis 20"/>
            <p:cNvSpPr/>
            <p:nvPr/>
          </p:nvSpPr>
          <p:spPr>
            <a:xfrm>
              <a:off x="7092280" y="4221088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zis 21"/>
            <p:cNvSpPr/>
            <p:nvPr/>
          </p:nvSpPr>
          <p:spPr>
            <a:xfrm>
              <a:off x="7347654" y="4453441"/>
              <a:ext cx="144016" cy="1440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Egyenes összekötő 27"/>
          <p:cNvCxnSpPr/>
          <p:nvPr/>
        </p:nvCxnSpPr>
        <p:spPr>
          <a:xfrm>
            <a:off x="5940152" y="486916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Csoportba foglalás 33"/>
          <p:cNvGrpSpPr/>
          <p:nvPr/>
        </p:nvGrpSpPr>
        <p:grpSpPr>
          <a:xfrm>
            <a:off x="7164288" y="4221088"/>
            <a:ext cx="648072" cy="648072"/>
            <a:chOff x="7164288" y="4221088"/>
            <a:chExt cx="648072" cy="648072"/>
          </a:xfrm>
        </p:grpSpPr>
        <p:sp>
          <p:nvSpPr>
            <p:cNvPr id="25" name="Ellipszis 24"/>
            <p:cNvSpPr/>
            <p:nvPr/>
          </p:nvSpPr>
          <p:spPr>
            <a:xfrm>
              <a:off x="7164288" y="4221088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zis 31"/>
            <p:cNvSpPr/>
            <p:nvPr/>
          </p:nvSpPr>
          <p:spPr>
            <a:xfrm>
              <a:off x="7263334" y="4323076"/>
              <a:ext cx="432048" cy="43204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zis 25"/>
            <p:cNvSpPr/>
            <p:nvPr/>
          </p:nvSpPr>
          <p:spPr>
            <a:xfrm>
              <a:off x="7419662" y="4453441"/>
              <a:ext cx="144016" cy="1440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Egyenes összekötő 29"/>
          <p:cNvCxnSpPr/>
          <p:nvPr/>
        </p:nvCxnSpPr>
        <p:spPr>
          <a:xfrm flipV="1">
            <a:off x="7020272" y="278092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3131840" y="1628800"/>
            <a:ext cx="33843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Különböző súly, azonos sebesség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Egyenes összekötő 30"/>
          <p:cNvCxnSpPr/>
          <p:nvPr/>
        </p:nvCxnSpPr>
        <p:spPr>
          <a:xfrm>
            <a:off x="6012160" y="278092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H="1">
            <a:off x="3131840" y="2492896"/>
            <a:ext cx="172819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flipH="1">
            <a:off x="3491880" y="2492896"/>
            <a:ext cx="136815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5580112" y="51571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súlyt azonos magasságra kell felemelni, akkor kisebb súlyokat, kisebb sebességgel kell mozgatni.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3.05556E-6 -0.2625 " pathEditMode="relative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8092E-6 L 3.05556E-6 -0.25156 " pathEditMode="relative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27584" y="548680"/>
            <a:ext cx="245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Testsúly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108 kg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584" y="102311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Felemelt súly szakítás során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160 kg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27584" y="4869160"/>
            <a:ext cx="22322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32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: 15.6 cm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344613" y="2571750"/>
          <a:ext cx="1416050" cy="839788"/>
        </p:xfrm>
        <a:graphic>
          <a:graphicData uri="http://schemas.openxmlformats.org/presentationml/2006/ole">
            <p:oleObj spid="_x0000_s31748" name="Equation" r:id="rId3" imgW="749160" imgH="444240" progId="Equation.3">
              <p:embed/>
            </p:oleObj>
          </a:graphicData>
        </a:graphic>
      </p:graphicFrame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49288"/>
            <a:ext cx="1666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3707904" y="1844824"/>
            <a:ext cx="201622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Maximum sebesség maximum</a:t>
            </a:r>
            <a:r>
              <a:rPr lang="hu-HU" b="1" i="1" dirty="0" smtClean="0"/>
              <a:t> </a:t>
            </a:r>
            <a:r>
              <a:rPr lang="hu-HU" b="1" i="1" dirty="0" smtClean="0"/>
              <a:t>1.75 m/s</a:t>
            </a:r>
            <a:endParaRPr lang="en-US" b="1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355976" y="3429000"/>
            <a:ext cx="17281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Első sebesség maximum</a:t>
            </a:r>
            <a:endParaRPr lang="hu-HU" b="1" i="1" dirty="0" smtClean="0"/>
          </a:p>
          <a:p>
            <a:pPr algn="ctr"/>
            <a:r>
              <a:rPr lang="hu-HU" b="1" i="1" dirty="0" smtClean="0"/>
              <a:t> 1.35 m/s</a:t>
            </a:r>
            <a:endParaRPr lang="en-US" b="1" i="1" dirty="0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6948264" y="3861048"/>
            <a:ext cx="0" cy="208823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3563888" y="2606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/>
              <a:t>Súlyemelő 1</a:t>
            </a:r>
            <a:endParaRPr lang="en-US" sz="2400" b="1" i="1" dirty="0"/>
          </a:p>
        </p:txBody>
      </p:sp>
      <p:cxnSp>
        <p:nvCxnSpPr>
          <p:cNvPr id="15" name="Egyenes összekötő nyíllal 14"/>
          <p:cNvCxnSpPr>
            <a:stCxn id="10" idx="3"/>
          </p:cNvCxnSpPr>
          <p:nvPr/>
        </p:nvCxnSpPr>
        <p:spPr>
          <a:xfrm flipV="1">
            <a:off x="6084168" y="3861048"/>
            <a:ext cx="288032" cy="2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9" idx="3"/>
          </p:cNvCxnSpPr>
          <p:nvPr/>
        </p:nvCxnSpPr>
        <p:spPr>
          <a:xfrm>
            <a:off x="5724128" y="2444989"/>
            <a:ext cx="432048" cy="191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948264" y="2564904"/>
            <a:ext cx="0" cy="1440160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6948264" y="1916832"/>
            <a:ext cx="0" cy="72008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7164288" y="19888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súly szabadon mozog felfele</a:t>
            </a:r>
            <a:endParaRPr lang="en-US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39552" y="162880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A súlyzó függőleges útjának kiszámítása a sebességből </a:t>
            </a:r>
            <a:endParaRPr lang="en-US" sz="1600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331640" y="3573016"/>
          <a:ext cx="1467114" cy="870322"/>
        </p:xfrm>
        <a:graphic>
          <a:graphicData uri="http://schemas.openxmlformats.org/presentationml/2006/ole">
            <p:oleObj spid="_x0000_s31749" name="Equation" r:id="rId5" imgW="749160" imgH="444240" progId="Equation.3">
              <p:embed/>
            </p:oleObj>
          </a:graphicData>
        </a:graphic>
      </p:graphicFrame>
      <p:sp>
        <p:nvSpPr>
          <p:cNvPr id="25" name="Szabadkézi sokszög 24"/>
          <p:cNvSpPr/>
          <p:nvPr/>
        </p:nvSpPr>
        <p:spPr>
          <a:xfrm>
            <a:off x="2643265" y="1476531"/>
            <a:ext cx="5166610" cy="517161"/>
          </a:xfrm>
          <a:custGeom>
            <a:avLst/>
            <a:gdLst>
              <a:gd name="connsiteX0" fmla="*/ 5166610 w 5166610"/>
              <a:gd name="connsiteY0" fmla="*/ 517161 h 517161"/>
              <a:gd name="connsiteX1" fmla="*/ 4537024 w 5166610"/>
              <a:gd name="connsiteY1" fmla="*/ 82446 h 517161"/>
              <a:gd name="connsiteX2" fmla="*/ 3337810 w 5166610"/>
              <a:gd name="connsiteY2" fmla="*/ 22485 h 517161"/>
              <a:gd name="connsiteX3" fmla="*/ 834453 w 5166610"/>
              <a:gd name="connsiteY3" fmla="*/ 67456 h 517161"/>
              <a:gd name="connsiteX4" fmla="*/ 114925 w 5166610"/>
              <a:gd name="connsiteY4" fmla="*/ 337279 h 517161"/>
              <a:gd name="connsiteX5" fmla="*/ 144905 w 5166610"/>
              <a:gd name="connsiteY5" fmla="*/ 337279 h 51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6610" h="517161">
                <a:moveTo>
                  <a:pt x="5166610" y="517161"/>
                </a:moveTo>
                <a:cubicBezTo>
                  <a:pt x="5004217" y="341026"/>
                  <a:pt x="4841824" y="164892"/>
                  <a:pt x="4537024" y="82446"/>
                </a:cubicBezTo>
                <a:cubicBezTo>
                  <a:pt x="4232224" y="0"/>
                  <a:pt x="3954905" y="24983"/>
                  <a:pt x="3337810" y="22485"/>
                </a:cubicBezTo>
                <a:cubicBezTo>
                  <a:pt x="2720715" y="19987"/>
                  <a:pt x="1371600" y="14990"/>
                  <a:pt x="834453" y="67456"/>
                </a:cubicBezTo>
                <a:cubicBezTo>
                  <a:pt x="297306" y="119922"/>
                  <a:pt x="229850" y="292309"/>
                  <a:pt x="114925" y="337279"/>
                </a:cubicBezTo>
                <a:cubicBezTo>
                  <a:pt x="0" y="382249"/>
                  <a:pt x="72452" y="359764"/>
                  <a:pt x="144905" y="337279"/>
                </a:cubicBezTo>
              </a:path>
            </a:pathLst>
          </a:cu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609</Words>
  <Application>Microsoft Office PowerPoint</Application>
  <PresentationFormat>Diavetítés a képernyőre (4:3 oldalarány)</PresentationFormat>
  <Paragraphs>154</Paragraphs>
  <Slides>21</Slides>
  <Notes>1</Notes>
  <HiddenSlides>0</HiddenSlides>
  <MMClips>3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Office-téma</vt:lpstr>
      <vt:lpstr>Lendület</vt:lpstr>
      <vt:lpstr>Equation</vt:lpstr>
      <vt:lpstr>Microsoft Equation 3.0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Tihanyi József</dc:creator>
  <cp:lastModifiedBy>Tihanyi József</cp:lastModifiedBy>
  <cp:revision>124</cp:revision>
  <dcterms:created xsi:type="dcterms:W3CDTF">2011-10-21T13:53:06Z</dcterms:created>
  <dcterms:modified xsi:type="dcterms:W3CDTF">2012-04-20T22:16:36Z</dcterms:modified>
</cp:coreProperties>
</file>