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1" indent="0" algn="ctr">
              <a:buNone/>
              <a:defRPr sz="1999"/>
            </a:lvl2pPr>
            <a:lvl3pPr marL="914382" indent="0" algn="ctr">
              <a:buNone/>
              <a:defRPr sz="1800"/>
            </a:lvl3pPr>
            <a:lvl4pPr marL="1371574" indent="0" algn="ctr">
              <a:buNone/>
              <a:defRPr sz="1600"/>
            </a:lvl4pPr>
            <a:lvl5pPr marL="1828765" indent="0" algn="ctr">
              <a:buNone/>
              <a:defRPr sz="1600"/>
            </a:lvl5pPr>
            <a:lvl6pPr marL="2285956" indent="0" algn="ctr">
              <a:buNone/>
              <a:defRPr sz="1600"/>
            </a:lvl6pPr>
            <a:lvl7pPr marL="2743147" indent="0" algn="ctr">
              <a:buNone/>
              <a:defRPr sz="1600"/>
            </a:lvl7pPr>
            <a:lvl8pPr marL="3200339" indent="0" algn="ctr">
              <a:buNone/>
              <a:defRPr sz="1600"/>
            </a:lvl8pPr>
            <a:lvl9pPr marL="365753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434F-1BC5-4142-B235-29428B26201D}" type="datetimeFigureOut">
              <a:rPr lang="hu-HU" smtClean="0"/>
              <a:t>2024. 11. 21.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704A-65B8-405E-A9B1-E588BAB926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00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434F-1BC5-4142-B235-29428B26201D}" type="datetimeFigureOut">
              <a:rPr lang="hu-HU" smtClean="0"/>
              <a:t>2024. 11. 21.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704A-65B8-405E-A9B1-E588BAB926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189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434F-1BC5-4142-B235-29428B26201D}" type="datetimeFigureOut">
              <a:rPr lang="hu-HU" smtClean="0"/>
              <a:t>2024. 11. 21.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704A-65B8-405E-A9B1-E588BAB926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643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434F-1BC5-4142-B235-29428B26201D}" type="datetimeFigureOut">
              <a:rPr lang="hu-HU" smtClean="0"/>
              <a:t>2024. 11. 21.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704A-65B8-405E-A9B1-E588BAB926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436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1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3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434F-1BC5-4142-B235-29428B26201D}" type="datetimeFigureOut">
              <a:rPr lang="hu-HU" smtClean="0"/>
              <a:t>2024. 11. 21.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704A-65B8-405E-A9B1-E588BAB926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390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434F-1BC5-4142-B235-29428B26201D}" type="datetimeFigureOut">
              <a:rPr lang="hu-HU" smtClean="0"/>
              <a:t>2024. 11. 21.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704A-65B8-405E-A9B1-E588BAB926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548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1" indent="0">
              <a:buNone/>
              <a:defRPr sz="1999" b="1"/>
            </a:lvl2pPr>
            <a:lvl3pPr marL="914382" indent="0">
              <a:buNone/>
              <a:defRPr sz="1800" b="1"/>
            </a:lvl3pPr>
            <a:lvl4pPr marL="1371574" indent="0">
              <a:buNone/>
              <a:defRPr sz="1600" b="1"/>
            </a:lvl4pPr>
            <a:lvl5pPr marL="1828765" indent="0">
              <a:buNone/>
              <a:defRPr sz="1600" b="1"/>
            </a:lvl5pPr>
            <a:lvl6pPr marL="2285956" indent="0">
              <a:buNone/>
              <a:defRPr sz="1600" b="1"/>
            </a:lvl6pPr>
            <a:lvl7pPr marL="2743147" indent="0">
              <a:buNone/>
              <a:defRPr sz="1600" b="1"/>
            </a:lvl7pPr>
            <a:lvl8pPr marL="3200339" indent="0">
              <a:buNone/>
              <a:defRPr sz="1600" b="1"/>
            </a:lvl8pPr>
            <a:lvl9pPr marL="365753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1" indent="0">
              <a:buNone/>
              <a:defRPr sz="1999" b="1"/>
            </a:lvl2pPr>
            <a:lvl3pPr marL="914382" indent="0">
              <a:buNone/>
              <a:defRPr sz="1800" b="1"/>
            </a:lvl3pPr>
            <a:lvl4pPr marL="1371574" indent="0">
              <a:buNone/>
              <a:defRPr sz="1600" b="1"/>
            </a:lvl4pPr>
            <a:lvl5pPr marL="1828765" indent="0">
              <a:buNone/>
              <a:defRPr sz="1600" b="1"/>
            </a:lvl5pPr>
            <a:lvl6pPr marL="2285956" indent="0">
              <a:buNone/>
              <a:defRPr sz="1600" b="1"/>
            </a:lvl6pPr>
            <a:lvl7pPr marL="2743147" indent="0">
              <a:buNone/>
              <a:defRPr sz="1600" b="1"/>
            </a:lvl7pPr>
            <a:lvl8pPr marL="3200339" indent="0">
              <a:buNone/>
              <a:defRPr sz="1600" b="1"/>
            </a:lvl8pPr>
            <a:lvl9pPr marL="365753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434F-1BC5-4142-B235-29428B26201D}" type="datetimeFigureOut">
              <a:rPr lang="hu-HU" smtClean="0"/>
              <a:t>2024. 11. 21.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704A-65B8-405E-A9B1-E588BAB926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259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434F-1BC5-4142-B235-29428B26201D}" type="datetimeFigureOut">
              <a:rPr lang="hu-HU" smtClean="0"/>
              <a:t>2024. 11. 21.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704A-65B8-405E-A9B1-E588BAB926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079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434F-1BC5-4142-B235-29428B26201D}" type="datetimeFigureOut">
              <a:rPr lang="hu-HU" smtClean="0"/>
              <a:t>2024. 11. 21.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704A-65B8-405E-A9B1-E588BAB926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6683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1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90" y="987426"/>
            <a:ext cx="6172201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1" indent="0">
              <a:buNone/>
              <a:defRPr sz="1400"/>
            </a:lvl2pPr>
            <a:lvl3pPr marL="914382" indent="0">
              <a:buNone/>
              <a:defRPr sz="1200"/>
            </a:lvl3pPr>
            <a:lvl4pPr marL="1371574" indent="0">
              <a:buNone/>
              <a:defRPr sz="1000"/>
            </a:lvl4pPr>
            <a:lvl5pPr marL="1828765" indent="0">
              <a:buNone/>
              <a:defRPr sz="1000"/>
            </a:lvl5pPr>
            <a:lvl6pPr marL="2285956" indent="0">
              <a:buNone/>
              <a:defRPr sz="1000"/>
            </a:lvl6pPr>
            <a:lvl7pPr marL="2743147" indent="0">
              <a:buNone/>
              <a:defRPr sz="1000"/>
            </a:lvl7pPr>
            <a:lvl8pPr marL="3200339" indent="0">
              <a:buNone/>
              <a:defRPr sz="1000"/>
            </a:lvl8pPr>
            <a:lvl9pPr marL="365753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434F-1BC5-4142-B235-29428B26201D}" type="datetimeFigureOut">
              <a:rPr lang="hu-HU" smtClean="0"/>
              <a:t>2024. 11. 21.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704A-65B8-405E-A9B1-E588BAB926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581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1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1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191" indent="0">
              <a:buNone/>
              <a:defRPr sz="2800"/>
            </a:lvl2pPr>
            <a:lvl3pPr marL="914382" indent="0">
              <a:buNone/>
              <a:defRPr sz="2400"/>
            </a:lvl3pPr>
            <a:lvl4pPr marL="1371574" indent="0">
              <a:buNone/>
              <a:defRPr sz="1999"/>
            </a:lvl4pPr>
            <a:lvl5pPr marL="1828765" indent="0">
              <a:buNone/>
              <a:defRPr sz="1999"/>
            </a:lvl5pPr>
            <a:lvl6pPr marL="2285956" indent="0">
              <a:buNone/>
              <a:defRPr sz="1999"/>
            </a:lvl6pPr>
            <a:lvl7pPr marL="2743147" indent="0">
              <a:buNone/>
              <a:defRPr sz="1999"/>
            </a:lvl7pPr>
            <a:lvl8pPr marL="3200339" indent="0">
              <a:buNone/>
              <a:defRPr sz="1999"/>
            </a:lvl8pPr>
            <a:lvl9pPr marL="3657530" indent="0">
              <a:buNone/>
              <a:defRPr sz="1999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1" indent="0">
              <a:buNone/>
              <a:defRPr sz="1400"/>
            </a:lvl2pPr>
            <a:lvl3pPr marL="914382" indent="0">
              <a:buNone/>
              <a:defRPr sz="1200"/>
            </a:lvl3pPr>
            <a:lvl4pPr marL="1371574" indent="0">
              <a:buNone/>
              <a:defRPr sz="1000"/>
            </a:lvl4pPr>
            <a:lvl5pPr marL="1828765" indent="0">
              <a:buNone/>
              <a:defRPr sz="1000"/>
            </a:lvl5pPr>
            <a:lvl6pPr marL="2285956" indent="0">
              <a:buNone/>
              <a:defRPr sz="1000"/>
            </a:lvl6pPr>
            <a:lvl7pPr marL="2743147" indent="0">
              <a:buNone/>
              <a:defRPr sz="1000"/>
            </a:lvl7pPr>
            <a:lvl8pPr marL="3200339" indent="0">
              <a:buNone/>
              <a:defRPr sz="1000"/>
            </a:lvl8pPr>
            <a:lvl9pPr marL="365753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434F-1BC5-4142-B235-29428B26201D}" type="datetimeFigureOut">
              <a:rPr lang="hu-HU" smtClean="0"/>
              <a:t>2024. 11. 21.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704A-65B8-405E-A9B1-E588BAB926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960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5434F-1BC5-4142-B235-29428B26201D}" type="datetimeFigureOut">
              <a:rPr lang="hu-HU" smtClean="0"/>
              <a:t>2024. 11. 21.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4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3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704A-65B8-405E-A9B1-E588BAB926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707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82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6" indent="-228596" algn="l" defTabSz="91438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7" indent="-228596" algn="l" defTabSz="91438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8" indent="-228596" algn="l" defTabSz="91438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9" indent="-228596" algn="l" defTabSz="91438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61" indent="-228596" algn="l" defTabSz="91438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2" indent="-228596" algn="l" defTabSz="91438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3" indent="-228596" algn="l" defTabSz="91438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34" indent="-228596" algn="l" defTabSz="91438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27" indent="-228596" algn="l" defTabSz="91438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1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2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4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5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6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7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9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0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FB9136E3-E75C-FDEC-C956-4936928069BB}"/>
              </a:ext>
            </a:extLst>
          </p:cNvPr>
          <p:cNvSpPr txBox="1"/>
          <p:nvPr/>
        </p:nvSpPr>
        <p:spPr>
          <a:xfrm>
            <a:off x="848624" y="691103"/>
            <a:ext cx="10365716" cy="54757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Sportjátékokkal kapcsolatos kutatások 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Időpont: 8:30-10:30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Helyszín: K1 épület,  B002 (</a:t>
            </a:r>
            <a:r>
              <a:rPr lang="hu-HU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Tokio</a:t>
            </a: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) terem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Elnök: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Dr. Ökrös Csaba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Tagok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: Dr. Bartha Csaba,  Prof. Dr. Géczi Gábor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Dóka Gréta Anna: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Élvonalbeli női röplabdázók mérkőzés alatti külső terhelésének vizsgálata teljesítmény monitoring rendszerrel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Endre </a:t>
            </a: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Augusto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Romhanyi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Perez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: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Impact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of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Modification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of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Rule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16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on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Offensive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Dynamics of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Football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: A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Case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Study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in European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Leagues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(2017-2024).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Hajós Aliz: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Labdajátékok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antropometriai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profiljának összehasonlítása serdülő és felnőtt korosztályban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Israel </a:t>
            </a: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Sali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Avitan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: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Israel’s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role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and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changes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 in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international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football</a:t>
            </a:r>
            <a:endParaRPr lang="hu-HU" sz="1400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Kormos Marcell: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Helyzetkihasználás hatékonyságának fejlesztése a labdarúgásban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Nagy Márton Gábor: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Z generációs labdarúgók képzésének vizsgálata sportszociológiai, sportpedagógiai és edzésmódszertani szempontból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Youssef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El </a:t>
            </a: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Ouadghiri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: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Comparative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Analysis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of Coaching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Styles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in FIFA World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Cup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(2018/2022)</a:t>
            </a:r>
          </a:p>
          <a:p>
            <a:pPr marL="342894" indent="-342894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Zhang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Yaowen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: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The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Changes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in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Shooting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Success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Rate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under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High-Pressure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Situations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in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Football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Matches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: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Analysis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of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Euro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Cup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Final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Stage</a:t>
            </a:r>
            <a:endParaRPr lang="hu-HU" sz="1400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hu-HU" sz="1400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370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D947DC7A-9B4D-39DA-44F0-B2DDBFF9DEBB}"/>
              </a:ext>
            </a:extLst>
          </p:cNvPr>
          <p:cNvSpPr txBox="1"/>
          <p:nvPr/>
        </p:nvSpPr>
        <p:spPr>
          <a:xfrm>
            <a:off x="879894" y="937747"/>
            <a:ext cx="9808234" cy="41013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Edzéselmélet, edzésélettan 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Időpont: 8:30-10:30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Helyszín: K1 épület, C001 (Párizs) terem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Elnök: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Prof. Dr. Tóth Miklós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Tagok: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Dr. Petridis Leonidas</a:t>
            </a:r>
            <a:r>
              <a:rPr lang="hu-HU" sz="140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, Shenker-Horváth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Kinga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6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Hegyi Gergő: </a:t>
            </a:r>
            <a:r>
              <a:rPr lang="hu-HU" sz="16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Karatés</a:t>
            </a:r>
            <a:r>
              <a:rPr lang="hu-HU" sz="16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és birkózó sportolók fogyási stratégiáinak összehasonlítása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6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Horváth Norbert László:</a:t>
            </a:r>
            <a:r>
              <a:rPr lang="hu-HU" sz="16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Középiskolás fiatalok fizikai aktivitása és testsúlymenedzsmentje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6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Kóti András László</a:t>
            </a:r>
            <a:r>
              <a:rPr lang="hu-HU" sz="16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: Testösszetétel becslő eljárások összehasonlító elemzése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6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Pál Lili Eszter:</a:t>
            </a:r>
            <a:r>
              <a:rPr lang="hu-HU" sz="16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A NAD és a FAD szerepe az állóképességi sportok metabolikus folyamataiban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6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Petz Dávid Aurél:</a:t>
            </a:r>
            <a:r>
              <a:rPr lang="hu-HU" sz="16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Zene hatása a sportoló teljesítményére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6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Száz Petra:</a:t>
            </a:r>
            <a:r>
              <a:rPr lang="hu-HU" sz="16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Rendszeres lovaglás hatása fiatal magyar díjugratók és díjlovasok testösszetételére</a:t>
            </a:r>
          </a:p>
          <a:p>
            <a:pPr marL="342894" indent="-342894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u-HU" sz="16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Viszugyel</a:t>
            </a:r>
            <a:r>
              <a:rPr lang="hu-HU" sz="16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Regina: </a:t>
            </a:r>
            <a:r>
              <a:rPr lang="hu-HU" sz="16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Fotopletizmográfia</a:t>
            </a:r>
            <a:r>
              <a:rPr lang="hu-HU" sz="16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és egyensúlyállapot mérés alkalmazása sportolói állapotfelmérésre</a:t>
            </a:r>
          </a:p>
        </p:txBody>
      </p:sp>
    </p:spTree>
    <p:extLst>
      <p:ext uri="{BB962C8B-B14F-4D97-AF65-F5344CB8AC3E}">
        <p14:creationId xmlns:p14="http://schemas.microsoft.com/office/powerpoint/2010/main" val="3805535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5914AADD-EAAE-E194-75FB-50CC69E7FB3C}"/>
              </a:ext>
            </a:extLst>
          </p:cNvPr>
          <p:cNvSpPr txBox="1"/>
          <p:nvPr/>
        </p:nvSpPr>
        <p:spPr>
          <a:xfrm>
            <a:off x="802256" y="887072"/>
            <a:ext cx="10368951" cy="4106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Sportági kutatások (versenysport, </a:t>
            </a:r>
            <a:r>
              <a:rPr lang="hu-HU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parasport</a:t>
            </a: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) 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Időpont: 11:00-13:00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Helyszín: K1 épület,  B002 (</a:t>
            </a:r>
            <a:r>
              <a:rPr lang="hu-HU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Tokio</a:t>
            </a: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) terem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Elnök: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Prof. Dr. Sterbenz Tamás 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Tagok: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Dr. Kopper Bence, Dr.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Matlák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János, Dr. Resperger Viktória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Imre Emil: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Tehetséggondozás a rövidpályás gyorskorcsolya sportágban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Kuna Szonja: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Jövő Bajnokai program úszóinak vizsgálata az aszimmetria tükrében. Fókuszban a nemek és életkorok közötti különbségek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Ludvig Benedek Dezső: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Az agy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aktivizációja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figyelmi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tesztek közben kézilabda játékvezetőknél közeli infravörös spektroszkópiával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Márkus Nikolett Krisztina: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 Sportolói Appercepciós Technika tapasztalatai egy pilot-vizsgálat tükrében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Mezei Sándor: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paraúszók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és ép úszók időeredményeinek összehasonlító elemzése: Teljesítményjavulás és versenyképesség vizsgálata a paralimpiai sportban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Terbe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Zsuzsanna, </a:t>
            </a: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Terbe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Julianna: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Technológiai rendszerek és azok szerepe a 2024-es sakkolimpia lebonyolításában</a:t>
            </a:r>
          </a:p>
          <a:p>
            <a:pPr marL="342894" indent="-342894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Vizvári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Kristóf György: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Adatelemzés fontossága a kosárlabdában - NBA és Euroliga összehasonlítása</a:t>
            </a:r>
          </a:p>
        </p:txBody>
      </p:sp>
    </p:spTree>
    <p:extLst>
      <p:ext uri="{BB962C8B-B14F-4D97-AF65-F5344CB8AC3E}">
        <p14:creationId xmlns:p14="http://schemas.microsoft.com/office/powerpoint/2010/main" val="1969794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691EDF6D-23D6-06C9-15DE-001D8BF06E7C}"/>
              </a:ext>
            </a:extLst>
          </p:cNvPr>
          <p:cNvSpPr txBox="1"/>
          <p:nvPr/>
        </p:nvSpPr>
        <p:spPr>
          <a:xfrm>
            <a:off x="825260" y="833092"/>
            <a:ext cx="10541479" cy="4752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 testnevelés és sport társadalmi hatásai 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Időpont: 11:00-13:00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Helyszín: K1 épület, C001 (Párizs) terem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Elnök: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Dr. habil. Cserny Ákos 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Tagok: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Dr. Gáldiné Dr. habil. Gál Andrea, Dr. Perényi Szilvia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Beniczky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Márton: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Alternatív forrás lehetőségek feltárása a magyar sportban 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Fekésházy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Eszter: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 hazai rendezésű világversenyek hatása a sportági részvételre: Fókuszban a Magyarországon rendezett vezető nemzetközi úszóversenyek 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Grosswald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Vilmos: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Az önkormányzatok sporttörvényben meghatározott feladatainak megjelenése a sportkoncepcióban és az éves költségvetésben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Kátai Gábor Bence: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Gazdasági bűncselekmények a sport világában és ennek hatása a szurkolók rajongására 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Ombódi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Zsolt: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 nézőtéri sportfogyasztás motivációi a jégkorong Erste Liga szurkolói körében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Ozsváth Réka: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Értékek tükrében a párizsi olimpia megítélése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Paulus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Barbara: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Egy Nemzeti Küzdősport Program elméleti kidolgozása a küzdősportok társadalmi megítélése alapján</a:t>
            </a:r>
          </a:p>
          <a:p>
            <a:pPr marL="342894" indent="-342894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Zelcsényi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Miklós Ádám: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Hazai futó  versenyszervezés a fenntarthatóság jegyében, különös tekintettel a gazdasági hatásokra</a:t>
            </a:r>
          </a:p>
        </p:txBody>
      </p:sp>
    </p:spTree>
    <p:extLst>
      <p:ext uri="{BB962C8B-B14F-4D97-AF65-F5344CB8AC3E}">
        <p14:creationId xmlns:p14="http://schemas.microsoft.com/office/powerpoint/2010/main" val="2945342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C4C71782-9059-B985-63DF-C9DBDAC6C183}"/>
              </a:ext>
            </a:extLst>
          </p:cNvPr>
          <p:cNvSpPr txBox="1"/>
          <p:nvPr/>
        </p:nvSpPr>
        <p:spPr>
          <a:xfrm>
            <a:off x="1015041" y="795432"/>
            <a:ext cx="10161917" cy="5075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Humánkineziológia, </a:t>
            </a:r>
            <a:r>
              <a:rPr lang="hu-HU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biomechanika</a:t>
            </a: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Időpont: 14:00-16:00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Helyszín: K1 épület,  B002 (</a:t>
            </a:r>
            <a:r>
              <a:rPr lang="hu-HU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Tokio</a:t>
            </a: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) terem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Elnök: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Prof. Dr. Radák Zsolt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Tagok: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Dr. Kalabiska Irina, Dr. Torma Ferenc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Barabás Csaba, Szenczi Johanna: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 kognitív hanyatlás hatása a különböző feladatkomplexitással végrehajtott motoros szekvencia-feladatok pontosságára, reakció idejére és a mozgás kivitelezésének idejére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Bogdán András, Mezei Luca Eszter: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Atléták csípőfeszítő nyomatékának és izomaktivitásának változása a kontrakció sebességének függvényében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Dömdösi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Renáta, </a:t>
            </a: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Terbe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Julianna, Hajdu Ákos: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Rotációs energia az ökölvívásban 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Gombos Dániel: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Az excentrikus túlterheléssel végzett erőedzés hatása a fiatal kajakosok felső testi erejére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Jancsurák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Marcell: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 vízalatti delfin lábmunka komplex elemzése a világversenyek tekintetében 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Mezei Luca Eszter, Bogdán András: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 csípőfeszítők nyomaték-szögsebesség profiljának meghatározása: érvényesség és megbízhatóság</a:t>
            </a:r>
          </a:p>
          <a:p>
            <a:pPr marL="342894" indent="-342894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Szenczi Johanna, Barabás Csaba: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Feladatkomplexitással összefüggő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lateralitás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-specifikus.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biomarkerek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 detektálása a kognitív hanyatlás monitorozásának céljából</a:t>
            </a:r>
          </a:p>
        </p:txBody>
      </p:sp>
    </p:spTree>
    <p:extLst>
      <p:ext uri="{BB962C8B-B14F-4D97-AF65-F5344CB8AC3E}">
        <p14:creationId xmlns:p14="http://schemas.microsoft.com/office/powerpoint/2010/main" val="302296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B1EEA66-59CE-3AE2-575F-02C4DE39616B}"/>
              </a:ext>
            </a:extLst>
          </p:cNvPr>
          <p:cNvSpPr txBox="1"/>
          <p:nvPr/>
        </p:nvSpPr>
        <p:spPr>
          <a:xfrm>
            <a:off x="743310" y="805496"/>
            <a:ext cx="10705380" cy="4429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596"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A testnevelés és sport neveléstudományi kérdései 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28596"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Időpont: 14:00-16:00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28596" algn="just">
              <a:spcAft>
                <a:spcPts val="600"/>
              </a:spcAft>
            </a:pPr>
            <a:r>
              <a:rPr lang="hu-HU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Helyszín: K1 épület, C001 (Párizs) terem</a:t>
            </a:r>
            <a:endParaRPr lang="hu-HU" dirty="0">
              <a:solidFill>
                <a:srgbClr val="7030A0"/>
              </a:solidFill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Elnök: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Prof. Dr. Hamar Pál 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Tagok: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Aptos" panose="020B0004020202020204" pitchFamily="34" charset="0"/>
              </a:rPr>
              <a:t>Dr. Borosán Lívia, Dr. Resperger Viktória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Fülöp Veronika: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Edzők és testnevelő tanárok </a:t>
            </a:r>
            <a:r>
              <a:rPr lang="hu-HU" sz="1400" dirty="0" err="1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inkluzivitással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 kapcsolatos hatékonysága és attitűdjei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Huszár Boróka: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Fizikai aktivitás, mint intervenciós eszköz szerhasználattal küzdők körében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Kőházi Eszter: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A délutáni sportkörök iskolai, illetve teljeskörű nevelésben betöltött szerepe, lehetőségei, és azok megvalósulásában felmerülő akadályok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Papp Nóra: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Az önbizalom, a sportmotiváció és az edző-sportoló kapcsolat befolyásoló ereje magyar sportolók mentális egészségére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Szikora Jázmin: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Az önismeret és flow élmény kapcsolata a jógán keresztül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Szöllősi Enikő: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Az edzői befolyás hatásának vizsgálata – egy lehetőség, hogy változtatni tudj mások életvitelén</a:t>
            </a:r>
          </a:p>
          <a:p>
            <a:pPr marL="342894" indent="-342894" algn="just">
              <a:lnSpc>
                <a:spcPct val="150000"/>
              </a:lnSpc>
              <a:buFont typeface="+mj-lt"/>
              <a:buAutoNum type="arabicPeriod"/>
            </a:pP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Szőllősi Júlia: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Más generáció, más bánásmód (?)</a:t>
            </a:r>
          </a:p>
          <a:p>
            <a:pPr marL="342894" indent="-342894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u-HU" sz="1400" b="1" dirty="0" err="1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Sztojalovszky</a:t>
            </a:r>
            <a:r>
              <a:rPr lang="hu-HU" sz="1400" b="1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 Gabriella: </a:t>
            </a:r>
            <a:r>
              <a:rPr lang="hu-HU" sz="1400" dirty="0">
                <a:solidFill>
                  <a:srgbClr val="7030A0"/>
                </a:solidFill>
                <a:ea typeface="Aptos" panose="020B0004020202020204" pitchFamily="34" charset="0"/>
                <a:cs typeface="Kanit"/>
              </a:rPr>
              <a:t>Fizikai foglalkozás hatásainak vizsgálata autizmus spektrum zavaros gyermekek körében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85A2E0BF-AAB5-10DE-8FA3-59F2E9D8397E}"/>
              </a:ext>
            </a:extLst>
          </p:cNvPr>
          <p:cNvSpPr txBox="1"/>
          <p:nvPr/>
        </p:nvSpPr>
        <p:spPr>
          <a:xfrm>
            <a:off x="1984075" y="5529284"/>
            <a:ext cx="87644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sz="14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„Az Országos Tudományos Diákköri Konferencián, valamint tudományos műhelyein való részvétel és a lebonyolítási feladatok ellátása” című pályázat (</a:t>
            </a:r>
            <a:r>
              <a:rPr lang="hu-HU" sz="14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NTP-HHTDK-24-0052</a:t>
            </a:r>
            <a:r>
              <a:rPr lang="hu-HU" sz="14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) keretében valósul meg.</a:t>
            </a:r>
          </a:p>
        </p:txBody>
      </p:sp>
    </p:spTree>
    <p:extLst>
      <p:ext uri="{BB962C8B-B14F-4D97-AF65-F5344CB8AC3E}">
        <p14:creationId xmlns:p14="http://schemas.microsoft.com/office/powerpoint/2010/main" val="2368848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mutató1" id="{EC44E538-8C9D-41A8-B9DF-ABBDD0F7DB58}" vid="{FA40392D-3506-487E-AAA2-F2FBAD2D96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TDK 2024 - Powerpoint sablon</Template>
  <TotalTime>237</TotalTime>
  <Words>898</Words>
  <Application>Microsoft Office PowerPoint</Application>
  <PresentationFormat>Szélesvásznú</PresentationFormat>
  <Paragraphs>71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Dr.Habil Kneffel Zsuzsanna</dc:creator>
  <cp:lastModifiedBy>Kerekes Eszter</cp:lastModifiedBy>
  <cp:revision>14</cp:revision>
  <dcterms:created xsi:type="dcterms:W3CDTF">2024-11-20T13:11:41Z</dcterms:created>
  <dcterms:modified xsi:type="dcterms:W3CDTF">2024-11-21T09:01:44Z</dcterms:modified>
</cp:coreProperties>
</file>